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6"/>
  </p:notesMasterIdLst>
  <p:sldIdLst>
    <p:sldId id="257" r:id="rId2"/>
    <p:sldId id="258" r:id="rId3"/>
    <p:sldId id="259" r:id="rId4"/>
    <p:sldId id="260" r:id="rId5"/>
    <p:sldId id="262" r:id="rId6"/>
    <p:sldId id="263" r:id="rId7"/>
    <p:sldId id="261" r:id="rId8"/>
    <p:sldId id="264" r:id="rId9"/>
    <p:sldId id="288" r:id="rId10"/>
    <p:sldId id="289" r:id="rId11"/>
    <p:sldId id="291"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8" r:id="rId25"/>
    <p:sldId id="277" r:id="rId26"/>
    <p:sldId id="279" r:id="rId27"/>
    <p:sldId id="280" r:id="rId28"/>
    <p:sldId id="282" r:id="rId29"/>
    <p:sldId id="283" r:id="rId30"/>
    <p:sldId id="284" r:id="rId31"/>
    <p:sldId id="285" r:id="rId32"/>
    <p:sldId id="286" r:id="rId33"/>
    <p:sldId id="287" r:id="rId34"/>
    <p:sldId id="290" r:id="rId3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4" d="100"/>
          <a:sy n="104" d="100"/>
        </p:scale>
        <p:origin x="834" y="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09C954F-6B25-4732-B10C-C0C8490CBAEF}" type="datetimeFigureOut">
              <a:rPr lang="zh-CN" altLang="en-US" smtClean="0"/>
              <a:t>2024/10/10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9552078-4CDF-4581-A018-4C1BBEBC942E}" type="slidenum">
              <a:rPr lang="zh-CN" altLang="en-US" smtClean="0"/>
              <a:t>‹#›</a:t>
            </a:fld>
            <a:endParaRPr lang="zh-CN" altLang="en-US"/>
          </a:p>
        </p:txBody>
      </p:sp>
    </p:spTree>
    <p:extLst>
      <p:ext uri="{BB962C8B-B14F-4D97-AF65-F5344CB8AC3E}">
        <p14:creationId xmlns:p14="http://schemas.microsoft.com/office/powerpoint/2010/main" val="24304136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5B2E87E-32E0-4943-9DA8-90C866FFE8D7}" type="slidenum">
              <a:rPr lang="zh-CN" altLang="en-US" smtClean="0"/>
              <a:t>1</a:t>
            </a:fld>
            <a:endParaRPr lang="zh-CN" altLang="en-US"/>
          </a:p>
        </p:txBody>
      </p:sp>
    </p:spTree>
    <p:extLst>
      <p:ext uri="{BB962C8B-B14F-4D97-AF65-F5344CB8AC3E}">
        <p14:creationId xmlns:p14="http://schemas.microsoft.com/office/powerpoint/2010/main" val="2819877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370C2EA-1C95-47C1-BF71-FF59C05F7F8C}" type="slidenum">
              <a:rPr lang="zh-CN" altLang="en-US" smtClean="0"/>
              <a:t>2</a:t>
            </a:fld>
            <a:endParaRPr lang="zh-CN" altLang="en-US"/>
          </a:p>
        </p:txBody>
      </p:sp>
    </p:spTree>
    <p:extLst>
      <p:ext uri="{BB962C8B-B14F-4D97-AF65-F5344CB8AC3E}">
        <p14:creationId xmlns:p14="http://schemas.microsoft.com/office/powerpoint/2010/main" val="25477761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9552078-4CDF-4581-A018-4C1BBEBC942E}" type="slidenum">
              <a:rPr lang="zh-CN" altLang="en-US" smtClean="0"/>
              <a:t>12</a:t>
            </a:fld>
            <a:endParaRPr lang="zh-CN" altLang="en-US"/>
          </a:p>
        </p:txBody>
      </p:sp>
    </p:spTree>
    <p:extLst>
      <p:ext uri="{BB962C8B-B14F-4D97-AF65-F5344CB8AC3E}">
        <p14:creationId xmlns:p14="http://schemas.microsoft.com/office/powerpoint/2010/main" val="33984641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17DB86-CC18-0F0F-D8E3-DDB60B12BF98}"/>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B27D16FC-3CBC-624A-9250-ED8FAA120D3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B7000634-CA6F-8DD3-66DF-506BC0ED1FB6}"/>
              </a:ext>
            </a:extLst>
          </p:cNvPr>
          <p:cNvSpPr>
            <a:spLocks noGrp="1"/>
          </p:cNvSpPr>
          <p:nvPr>
            <p:ph type="dt" sz="half" idx="10"/>
          </p:nvPr>
        </p:nvSpPr>
        <p:spPr/>
        <p:txBody>
          <a:bodyPr/>
          <a:lstStyle/>
          <a:p>
            <a:fld id="{7B58E6CE-BF99-4EFA-82E3-7C0D1639196E}" type="datetimeFigureOut">
              <a:rPr lang="zh-CN" altLang="en-US" smtClean="0"/>
              <a:t>2024/10/10</a:t>
            </a:fld>
            <a:endParaRPr lang="zh-CN" altLang="en-US"/>
          </a:p>
        </p:txBody>
      </p:sp>
      <p:sp>
        <p:nvSpPr>
          <p:cNvPr id="5" name="页脚占位符 4">
            <a:extLst>
              <a:ext uri="{FF2B5EF4-FFF2-40B4-BE49-F238E27FC236}">
                <a16:creationId xmlns:a16="http://schemas.microsoft.com/office/drawing/2014/main" id="{A58DB1EC-0865-C3BE-F238-7032A3A4648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6650B682-8475-B86D-0BBB-85F55F4D8B10}"/>
              </a:ext>
            </a:extLst>
          </p:cNvPr>
          <p:cNvSpPr>
            <a:spLocks noGrp="1"/>
          </p:cNvSpPr>
          <p:nvPr>
            <p:ph type="sldNum" sz="quarter" idx="12"/>
          </p:nvPr>
        </p:nvSpPr>
        <p:spPr/>
        <p:txBody>
          <a:bodyPr/>
          <a:lstStyle/>
          <a:p>
            <a:fld id="{84809E1C-9EA8-40F8-A6B3-B21579A11163}" type="slidenum">
              <a:rPr lang="zh-CN" altLang="en-US" smtClean="0"/>
              <a:t>‹#›</a:t>
            </a:fld>
            <a:endParaRPr lang="zh-CN" altLang="en-US"/>
          </a:p>
        </p:txBody>
      </p:sp>
    </p:spTree>
    <p:extLst>
      <p:ext uri="{BB962C8B-B14F-4D97-AF65-F5344CB8AC3E}">
        <p14:creationId xmlns:p14="http://schemas.microsoft.com/office/powerpoint/2010/main" val="36244172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2D648D-C34E-2F78-F485-15548681B3C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A305F1C-6106-4E00-F78E-E4230A24A36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6242DDA-FE28-BA72-FD8D-F9A964B64046}"/>
              </a:ext>
            </a:extLst>
          </p:cNvPr>
          <p:cNvSpPr>
            <a:spLocks noGrp="1"/>
          </p:cNvSpPr>
          <p:nvPr>
            <p:ph type="dt" sz="half" idx="10"/>
          </p:nvPr>
        </p:nvSpPr>
        <p:spPr/>
        <p:txBody>
          <a:bodyPr/>
          <a:lstStyle/>
          <a:p>
            <a:fld id="{7B58E6CE-BF99-4EFA-82E3-7C0D1639196E}" type="datetimeFigureOut">
              <a:rPr lang="zh-CN" altLang="en-US" smtClean="0"/>
              <a:t>2024/10/10</a:t>
            </a:fld>
            <a:endParaRPr lang="zh-CN" altLang="en-US"/>
          </a:p>
        </p:txBody>
      </p:sp>
      <p:sp>
        <p:nvSpPr>
          <p:cNvPr id="5" name="页脚占位符 4">
            <a:extLst>
              <a:ext uri="{FF2B5EF4-FFF2-40B4-BE49-F238E27FC236}">
                <a16:creationId xmlns:a16="http://schemas.microsoft.com/office/drawing/2014/main" id="{CAAEC27C-C185-3F8F-FF0B-68636F07FB8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A354B92-AF17-7196-4868-637220970CEB}"/>
              </a:ext>
            </a:extLst>
          </p:cNvPr>
          <p:cNvSpPr>
            <a:spLocks noGrp="1"/>
          </p:cNvSpPr>
          <p:nvPr>
            <p:ph type="sldNum" sz="quarter" idx="12"/>
          </p:nvPr>
        </p:nvSpPr>
        <p:spPr/>
        <p:txBody>
          <a:bodyPr/>
          <a:lstStyle/>
          <a:p>
            <a:fld id="{84809E1C-9EA8-40F8-A6B3-B21579A11163}" type="slidenum">
              <a:rPr lang="zh-CN" altLang="en-US" smtClean="0"/>
              <a:t>‹#›</a:t>
            </a:fld>
            <a:endParaRPr lang="zh-CN" altLang="en-US"/>
          </a:p>
        </p:txBody>
      </p:sp>
    </p:spTree>
    <p:extLst>
      <p:ext uri="{BB962C8B-B14F-4D97-AF65-F5344CB8AC3E}">
        <p14:creationId xmlns:p14="http://schemas.microsoft.com/office/powerpoint/2010/main" val="14359230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2FECF9-C4B4-9F0C-7E8D-2387F3220386}"/>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D278012-2741-80BA-A5D0-9DF99FA11280}"/>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B0AAAC3-8F52-499D-CF85-A1234A7D4E5B}"/>
              </a:ext>
            </a:extLst>
          </p:cNvPr>
          <p:cNvSpPr>
            <a:spLocks noGrp="1"/>
          </p:cNvSpPr>
          <p:nvPr>
            <p:ph type="dt" sz="half" idx="10"/>
          </p:nvPr>
        </p:nvSpPr>
        <p:spPr/>
        <p:txBody>
          <a:bodyPr/>
          <a:lstStyle/>
          <a:p>
            <a:fld id="{7B58E6CE-BF99-4EFA-82E3-7C0D1639196E}" type="datetimeFigureOut">
              <a:rPr lang="zh-CN" altLang="en-US" smtClean="0"/>
              <a:t>2024/10/10</a:t>
            </a:fld>
            <a:endParaRPr lang="zh-CN" altLang="en-US"/>
          </a:p>
        </p:txBody>
      </p:sp>
      <p:sp>
        <p:nvSpPr>
          <p:cNvPr id="5" name="页脚占位符 4">
            <a:extLst>
              <a:ext uri="{FF2B5EF4-FFF2-40B4-BE49-F238E27FC236}">
                <a16:creationId xmlns:a16="http://schemas.microsoft.com/office/drawing/2014/main" id="{6E9054E9-272A-7A72-E97D-6C983F51B63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6EB118AE-B43D-E4C1-E105-69A754811C26}"/>
              </a:ext>
            </a:extLst>
          </p:cNvPr>
          <p:cNvSpPr>
            <a:spLocks noGrp="1"/>
          </p:cNvSpPr>
          <p:nvPr>
            <p:ph type="sldNum" sz="quarter" idx="12"/>
          </p:nvPr>
        </p:nvSpPr>
        <p:spPr/>
        <p:txBody>
          <a:bodyPr/>
          <a:lstStyle/>
          <a:p>
            <a:fld id="{84809E1C-9EA8-40F8-A6B3-B21579A11163}" type="slidenum">
              <a:rPr lang="zh-CN" altLang="en-US" smtClean="0"/>
              <a:t>‹#›</a:t>
            </a:fld>
            <a:endParaRPr lang="zh-CN" altLang="en-US"/>
          </a:p>
        </p:txBody>
      </p:sp>
    </p:spTree>
    <p:extLst>
      <p:ext uri="{BB962C8B-B14F-4D97-AF65-F5344CB8AC3E}">
        <p14:creationId xmlns:p14="http://schemas.microsoft.com/office/powerpoint/2010/main" val="10912526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4505B4-B7EF-FCC2-6E2D-538FD07FB9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2A5BAEE-7025-8A79-D2D6-EB8BE3B8629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78E0858-92CF-451A-F43A-9D2D9DAD7EC4}"/>
              </a:ext>
            </a:extLst>
          </p:cNvPr>
          <p:cNvSpPr>
            <a:spLocks noGrp="1"/>
          </p:cNvSpPr>
          <p:nvPr>
            <p:ph type="dt" sz="half" idx="10"/>
          </p:nvPr>
        </p:nvSpPr>
        <p:spPr/>
        <p:txBody>
          <a:bodyPr/>
          <a:lstStyle/>
          <a:p>
            <a:fld id="{7B58E6CE-BF99-4EFA-82E3-7C0D1639196E}" type="datetimeFigureOut">
              <a:rPr lang="zh-CN" altLang="en-US" smtClean="0"/>
              <a:t>2024/10/10</a:t>
            </a:fld>
            <a:endParaRPr lang="zh-CN" altLang="en-US"/>
          </a:p>
        </p:txBody>
      </p:sp>
      <p:sp>
        <p:nvSpPr>
          <p:cNvPr id="5" name="页脚占位符 4">
            <a:extLst>
              <a:ext uri="{FF2B5EF4-FFF2-40B4-BE49-F238E27FC236}">
                <a16:creationId xmlns:a16="http://schemas.microsoft.com/office/drawing/2014/main" id="{8C00327E-7EED-7662-31A9-F2E8F4462C7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3034BB5-E59D-9DD3-9386-CF8B4E1DBDDE}"/>
              </a:ext>
            </a:extLst>
          </p:cNvPr>
          <p:cNvSpPr>
            <a:spLocks noGrp="1"/>
          </p:cNvSpPr>
          <p:nvPr>
            <p:ph type="sldNum" sz="quarter" idx="12"/>
          </p:nvPr>
        </p:nvSpPr>
        <p:spPr/>
        <p:txBody>
          <a:bodyPr/>
          <a:lstStyle/>
          <a:p>
            <a:fld id="{84809E1C-9EA8-40F8-A6B3-B21579A11163}" type="slidenum">
              <a:rPr lang="zh-CN" altLang="en-US" smtClean="0"/>
              <a:t>‹#›</a:t>
            </a:fld>
            <a:endParaRPr lang="zh-CN" altLang="en-US"/>
          </a:p>
        </p:txBody>
      </p:sp>
    </p:spTree>
    <p:extLst>
      <p:ext uri="{BB962C8B-B14F-4D97-AF65-F5344CB8AC3E}">
        <p14:creationId xmlns:p14="http://schemas.microsoft.com/office/powerpoint/2010/main" val="7096101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DCBB54-5CDA-4A5A-D7D7-6BB7AA65F64D}"/>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869D653-CFB4-ADE2-AC84-52E8F27312B4}"/>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0B44905-707C-3FAF-BAFB-F4E2A00B53D4}"/>
              </a:ext>
            </a:extLst>
          </p:cNvPr>
          <p:cNvSpPr>
            <a:spLocks noGrp="1"/>
          </p:cNvSpPr>
          <p:nvPr>
            <p:ph type="dt" sz="half" idx="10"/>
          </p:nvPr>
        </p:nvSpPr>
        <p:spPr/>
        <p:txBody>
          <a:bodyPr/>
          <a:lstStyle/>
          <a:p>
            <a:fld id="{7B58E6CE-BF99-4EFA-82E3-7C0D1639196E}" type="datetimeFigureOut">
              <a:rPr lang="zh-CN" altLang="en-US" smtClean="0"/>
              <a:t>2024/10/10</a:t>
            </a:fld>
            <a:endParaRPr lang="zh-CN" altLang="en-US"/>
          </a:p>
        </p:txBody>
      </p:sp>
      <p:sp>
        <p:nvSpPr>
          <p:cNvPr id="5" name="页脚占位符 4">
            <a:extLst>
              <a:ext uri="{FF2B5EF4-FFF2-40B4-BE49-F238E27FC236}">
                <a16:creationId xmlns:a16="http://schemas.microsoft.com/office/drawing/2014/main" id="{C5F43B5F-174C-1486-7DA5-E53E39DB0CD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330A784-AD5E-391D-CD12-2CD822D73FBA}"/>
              </a:ext>
            </a:extLst>
          </p:cNvPr>
          <p:cNvSpPr>
            <a:spLocks noGrp="1"/>
          </p:cNvSpPr>
          <p:nvPr>
            <p:ph type="sldNum" sz="quarter" idx="12"/>
          </p:nvPr>
        </p:nvSpPr>
        <p:spPr/>
        <p:txBody>
          <a:bodyPr/>
          <a:lstStyle/>
          <a:p>
            <a:fld id="{84809E1C-9EA8-40F8-A6B3-B21579A11163}" type="slidenum">
              <a:rPr lang="zh-CN" altLang="en-US" smtClean="0"/>
              <a:t>‹#›</a:t>
            </a:fld>
            <a:endParaRPr lang="zh-CN" altLang="en-US"/>
          </a:p>
        </p:txBody>
      </p:sp>
    </p:spTree>
    <p:extLst>
      <p:ext uri="{BB962C8B-B14F-4D97-AF65-F5344CB8AC3E}">
        <p14:creationId xmlns:p14="http://schemas.microsoft.com/office/powerpoint/2010/main" val="12952203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48F495-D3FD-C556-7301-D555C12F2A4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03C727C-BAA6-3CA8-AD86-D6FA76C1BB9D}"/>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A32D944-1771-FB16-747B-3F11EDA51F3F}"/>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C305F90-75AB-9400-3FCA-113C7ABEC98A}"/>
              </a:ext>
            </a:extLst>
          </p:cNvPr>
          <p:cNvSpPr>
            <a:spLocks noGrp="1"/>
          </p:cNvSpPr>
          <p:nvPr>
            <p:ph type="dt" sz="half" idx="10"/>
          </p:nvPr>
        </p:nvSpPr>
        <p:spPr/>
        <p:txBody>
          <a:bodyPr/>
          <a:lstStyle/>
          <a:p>
            <a:fld id="{7B58E6CE-BF99-4EFA-82E3-7C0D1639196E}" type="datetimeFigureOut">
              <a:rPr lang="zh-CN" altLang="en-US" smtClean="0"/>
              <a:t>2024/10/10</a:t>
            </a:fld>
            <a:endParaRPr lang="zh-CN" altLang="en-US"/>
          </a:p>
        </p:txBody>
      </p:sp>
      <p:sp>
        <p:nvSpPr>
          <p:cNvPr id="6" name="页脚占位符 5">
            <a:extLst>
              <a:ext uri="{FF2B5EF4-FFF2-40B4-BE49-F238E27FC236}">
                <a16:creationId xmlns:a16="http://schemas.microsoft.com/office/drawing/2014/main" id="{7BE41470-2CE6-B055-D595-3113694F6114}"/>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8A0A916B-C269-C8F2-99D9-BC642EFEBFCF}"/>
              </a:ext>
            </a:extLst>
          </p:cNvPr>
          <p:cNvSpPr>
            <a:spLocks noGrp="1"/>
          </p:cNvSpPr>
          <p:nvPr>
            <p:ph type="sldNum" sz="quarter" idx="12"/>
          </p:nvPr>
        </p:nvSpPr>
        <p:spPr/>
        <p:txBody>
          <a:bodyPr/>
          <a:lstStyle/>
          <a:p>
            <a:fld id="{84809E1C-9EA8-40F8-A6B3-B21579A11163}" type="slidenum">
              <a:rPr lang="zh-CN" altLang="en-US" smtClean="0"/>
              <a:t>‹#›</a:t>
            </a:fld>
            <a:endParaRPr lang="zh-CN" altLang="en-US"/>
          </a:p>
        </p:txBody>
      </p:sp>
    </p:spTree>
    <p:extLst>
      <p:ext uri="{BB962C8B-B14F-4D97-AF65-F5344CB8AC3E}">
        <p14:creationId xmlns:p14="http://schemas.microsoft.com/office/powerpoint/2010/main" val="11084247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F85A3D-85F5-B759-4173-1B2B456758FF}"/>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B3BB73-2E94-6B16-2939-DA1EEF5045A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671B7B8-2E05-BEB1-C97F-719EFA64E7E8}"/>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66BC136-346C-F60F-DC95-519EE1B8892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14DE7FE-6EF1-8516-B386-602D3F9348CF}"/>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85747DE-00CE-5D57-8FEB-E0DA35D2598E}"/>
              </a:ext>
            </a:extLst>
          </p:cNvPr>
          <p:cNvSpPr>
            <a:spLocks noGrp="1"/>
          </p:cNvSpPr>
          <p:nvPr>
            <p:ph type="dt" sz="half" idx="10"/>
          </p:nvPr>
        </p:nvSpPr>
        <p:spPr/>
        <p:txBody>
          <a:bodyPr/>
          <a:lstStyle/>
          <a:p>
            <a:fld id="{7B58E6CE-BF99-4EFA-82E3-7C0D1639196E}" type="datetimeFigureOut">
              <a:rPr lang="zh-CN" altLang="en-US" smtClean="0"/>
              <a:t>2024/10/10</a:t>
            </a:fld>
            <a:endParaRPr lang="zh-CN" altLang="en-US"/>
          </a:p>
        </p:txBody>
      </p:sp>
      <p:sp>
        <p:nvSpPr>
          <p:cNvPr id="8" name="页脚占位符 7">
            <a:extLst>
              <a:ext uri="{FF2B5EF4-FFF2-40B4-BE49-F238E27FC236}">
                <a16:creationId xmlns:a16="http://schemas.microsoft.com/office/drawing/2014/main" id="{414C3B3E-CA53-1557-7204-E0ACA6FBAB36}"/>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50DB0D3F-2E79-F85F-107F-9445E94009DF}"/>
              </a:ext>
            </a:extLst>
          </p:cNvPr>
          <p:cNvSpPr>
            <a:spLocks noGrp="1"/>
          </p:cNvSpPr>
          <p:nvPr>
            <p:ph type="sldNum" sz="quarter" idx="12"/>
          </p:nvPr>
        </p:nvSpPr>
        <p:spPr/>
        <p:txBody>
          <a:bodyPr/>
          <a:lstStyle/>
          <a:p>
            <a:fld id="{84809E1C-9EA8-40F8-A6B3-B21579A11163}" type="slidenum">
              <a:rPr lang="zh-CN" altLang="en-US" smtClean="0"/>
              <a:t>‹#›</a:t>
            </a:fld>
            <a:endParaRPr lang="zh-CN" altLang="en-US"/>
          </a:p>
        </p:txBody>
      </p:sp>
    </p:spTree>
    <p:extLst>
      <p:ext uri="{BB962C8B-B14F-4D97-AF65-F5344CB8AC3E}">
        <p14:creationId xmlns:p14="http://schemas.microsoft.com/office/powerpoint/2010/main" val="308869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98464B-DDAC-AC94-8B98-35AE20181BB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FD12875-C298-9F67-2083-1B675D33F1C7}"/>
              </a:ext>
            </a:extLst>
          </p:cNvPr>
          <p:cNvSpPr>
            <a:spLocks noGrp="1"/>
          </p:cNvSpPr>
          <p:nvPr>
            <p:ph type="dt" sz="half" idx="10"/>
          </p:nvPr>
        </p:nvSpPr>
        <p:spPr/>
        <p:txBody>
          <a:bodyPr/>
          <a:lstStyle/>
          <a:p>
            <a:fld id="{7B58E6CE-BF99-4EFA-82E3-7C0D1639196E}" type="datetimeFigureOut">
              <a:rPr lang="zh-CN" altLang="en-US" smtClean="0"/>
              <a:t>2024/10/10</a:t>
            </a:fld>
            <a:endParaRPr lang="zh-CN" altLang="en-US"/>
          </a:p>
        </p:txBody>
      </p:sp>
      <p:sp>
        <p:nvSpPr>
          <p:cNvPr id="4" name="页脚占位符 3">
            <a:extLst>
              <a:ext uri="{FF2B5EF4-FFF2-40B4-BE49-F238E27FC236}">
                <a16:creationId xmlns:a16="http://schemas.microsoft.com/office/drawing/2014/main" id="{1E017498-A17D-9647-A9E7-943737ACA95A}"/>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F622A9C7-048C-D22C-15D6-D55BFDEC847A}"/>
              </a:ext>
            </a:extLst>
          </p:cNvPr>
          <p:cNvSpPr>
            <a:spLocks noGrp="1"/>
          </p:cNvSpPr>
          <p:nvPr>
            <p:ph type="sldNum" sz="quarter" idx="12"/>
          </p:nvPr>
        </p:nvSpPr>
        <p:spPr/>
        <p:txBody>
          <a:bodyPr/>
          <a:lstStyle/>
          <a:p>
            <a:fld id="{84809E1C-9EA8-40F8-A6B3-B21579A11163}" type="slidenum">
              <a:rPr lang="zh-CN" altLang="en-US" smtClean="0"/>
              <a:t>‹#›</a:t>
            </a:fld>
            <a:endParaRPr lang="zh-CN" altLang="en-US"/>
          </a:p>
        </p:txBody>
      </p:sp>
    </p:spTree>
    <p:extLst>
      <p:ext uri="{BB962C8B-B14F-4D97-AF65-F5344CB8AC3E}">
        <p14:creationId xmlns:p14="http://schemas.microsoft.com/office/powerpoint/2010/main" val="34901276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E10003F-9982-E9C7-2806-B1E2CBB6D4AA}"/>
              </a:ext>
            </a:extLst>
          </p:cNvPr>
          <p:cNvSpPr>
            <a:spLocks noGrp="1"/>
          </p:cNvSpPr>
          <p:nvPr>
            <p:ph type="dt" sz="half" idx="10"/>
          </p:nvPr>
        </p:nvSpPr>
        <p:spPr/>
        <p:txBody>
          <a:bodyPr/>
          <a:lstStyle/>
          <a:p>
            <a:fld id="{7B58E6CE-BF99-4EFA-82E3-7C0D1639196E}" type="datetimeFigureOut">
              <a:rPr lang="zh-CN" altLang="en-US" smtClean="0"/>
              <a:t>2024/10/10</a:t>
            </a:fld>
            <a:endParaRPr lang="zh-CN" altLang="en-US"/>
          </a:p>
        </p:txBody>
      </p:sp>
      <p:sp>
        <p:nvSpPr>
          <p:cNvPr id="3" name="页脚占位符 2">
            <a:extLst>
              <a:ext uri="{FF2B5EF4-FFF2-40B4-BE49-F238E27FC236}">
                <a16:creationId xmlns:a16="http://schemas.microsoft.com/office/drawing/2014/main" id="{F9C00583-D567-B997-4A68-D5A94D528DD2}"/>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B3C905B7-151C-5235-5872-1DF4D26B3032}"/>
              </a:ext>
            </a:extLst>
          </p:cNvPr>
          <p:cNvSpPr>
            <a:spLocks noGrp="1"/>
          </p:cNvSpPr>
          <p:nvPr>
            <p:ph type="sldNum" sz="quarter" idx="12"/>
          </p:nvPr>
        </p:nvSpPr>
        <p:spPr/>
        <p:txBody>
          <a:bodyPr/>
          <a:lstStyle/>
          <a:p>
            <a:fld id="{84809E1C-9EA8-40F8-A6B3-B21579A11163}" type="slidenum">
              <a:rPr lang="zh-CN" altLang="en-US" smtClean="0"/>
              <a:t>‹#›</a:t>
            </a:fld>
            <a:endParaRPr lang="zh-CN" altLang="en-US"/>
          </a:p>
        </p:txBody>
      </p:sp>
    </p:spTree>
    <p:extLst>
      <p:ext uri="{BB962C8B-B14F-4D97-AF65-F5344CB8AC3E}">
        <p14:creationId xmlns:p14="http://schemas.microsoft.com/office/powerpoint/2010/main" val="28843823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5DAE21-FA85-8537-FC85-4F06F6AF7888}"/>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D0DC07-F152-7ED2-EC41-BB952FE4624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A9D2967-0E64-3229-8F5B-CE1EA0CE532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13907A8-47FA-EB0B-CE05-1FA9CAAC5F26}"/>
              </a:ext>
            </a:extLst>
          </p:cNvPr>
          <p:cNvSpPr>
            <a:spLocks noGrp="1"/>
          </p:cNvSpPr>
          <p:nvPr>
            <p:ph type="dt" sz="half" idx="10"/>
          </p:nvPr>
        </p:nvSpPr>
        <p:spPr/>
        <p:txBody>
          <a:bodyPr/>
          <a:lstStyle/>
          <a:p>
            <a:fld id="{7B58E6CE-BF99-4EFA-82E3-7C0D1639196E}" type="datetimeFigureOut">
              <a:rPr lang="zh-CN" altLang="en-US" smtClean="0"/>
              <a:t>2024/10/10</a:t>
            </a:fld>
            <a:endParaRPr lang="zh-CN" altLang="en-US"/>
          </a:p>
        </p:txBody>
      </p:sp>
      <p:sp>
        <p:nvSpPr>
          <p:cNvPr id="6" name="页脚占位符 5">
            <a:extLst>
              <a:ext uri="{FF2B5EF4-FFF2-40B4-BE49-F238E27FC236}">
                <a16:creationId xmlns:a16="http://schemas.microsoft.com/office/drawing/2014/main" id="{AEFEEF39-0D71-131F-4C1C-BB2A776BC5D0}"/>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0B97F3A6-9E5B-F9D3-19D2-8E67B4342BC6}"/>
              </a:ext>
            </a:extLst>
          </p:cNvPr>
          <p:cNvSpPr>
            <a:spLocks noGrp="1"/>
          </p:cNvSpPr>
          <p:nvPr>
            <p:ph type="sldNum" sz="quarter" idx="12"/>
          </p:nvPr>
        </p:nvSpPr>
        <p:spPr/>
        <p:txBody>
          <a:bodyPr/>
          <a:lstStyle/>
          <a:p>
            <a:fld id="{84809E1C-9EA8-40F8-A6B3-B21579A11163}" type="slidenum">
              <a:rPr lang="zh-CN" altLang="en-US" smtClean="0"/>
              <a:t>‹#›</a:t>
            </a:fld>
            <a:endParaRPr lang="zh-CN" altLang="en-US"/>
          </a:p>
        </p:txBody>
      </p:sp>
    </p:spTree>
    <p:extLst>
      <p:ext uri="{BB962C8B-B14F-4D97-AF65-F5344CB8AC3E}">
        <p14:creationId xmlns:p14="http://schemas.microsoft.com/office/powerpoint/2010/main" val="3040656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F39493-AAF8-C929-FDC7-A2BAA7BE9CF7}"/>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8557C14-1C9C-69DE-314F-12395ECB63B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F106B0-FE2F-4849-BC0D-10C65CD3084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9E504AF-CAF1-7C65-C86E-C90E7405B660}"/>
              </a:ext>
            </a:extLst>
          </p:cNvPr>
          <p:cNvSpPr>
            <a:spLocks noGrp="1"/>
          </p:cNvSpPr>
          <p:nvPr>
            <p:ph type="dt" sz="half" idx="10"/>
          </p:nvPr>
        </p:nvSpPr>
        <p:spPr/>
        <p:txBody>
          <a:bodyPr/>
          <a:lstStyle/>
          <a:p>
            <a:fld id="{7B58E6CE-BF99-4EFA-82E3-7C0D1639196E}" type="datetimeFigureOut">
              <a:rPr lang="zh-CN" altLang="en-US" smtClean="0"/>
              <a:t>2024/10/10</a:t>
            </a:fld>
            <a:endParaRPr lang="zh-CN" altLang="en-US"/>
          </a:p>
        </p:txBody>
      </p:sp>
      <p:sp>
        <p:nvSpPr>
          <p:cNvPr id="6" name="页脚占位符 5">
            <a:extLst>
              <a:ext uri="{FF2B5EF4-FFF2-40B4-BE49-F238E27FC236}">
                <a16:creationId xmlns:a16="http://schemas.microsoft.com/office/drawing/2014/main" id="{359538C8-3A1E-695B-A23A-ADA6E6E00D2C}"/>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2DBC7D20-1273-112A-7C34-D867963EB690}"/>
              </a:ext>
            </a:extLst>
          </p:cNvPr>
          <p:cNvSpPr>
            <a:spLocks noGrp="1"/>
          </p:cNvSpPr>
          <p:nvPr>
            <p:ph type="sldNum" sz="quarter" idx="12"/>
          </p:nvPr>
        </p:nvSpPr>
        <p:spPr/>
        <p:txBody>
          <a:bodyPr/>
          <a:lstStyle/>
          <a:p>
            <a:fld id="{84809E1C-9EA8-40F8-A6B3-B21579A11163}" type="slidenum">
              <a:rPr lang="zh-CN" altLang="en-US" smtClean="0"/>
              <a:t>‹#›</a:t>
            </a:fld>
            <a:endParaRPr lang="zh-CN" altLang="en-US"/>
          </a:p>
        </p:txBody>
      </p:sp>
    </p:spTree>
    <p:extLst>
      <p:ext uri="{BB962C8B-B14F-4D97-AF65-F5344CB8AC3E}">
        <p14:creationId xmlns:p14="http://schemas.microsoft.com/office/powerpoint/2010/main" val="20439998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CD8B1AB9-0F56-4CCC-6B9F-53F63F9C1D1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7EC26E24-6CEC-6B1B-110A-226B425C77F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A6FB0AE-2926-1C78-DA6A-A1AD015ACA6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7B58E6CE-BF99-4EFA-82E3-7C0D1639196E}" type="datetimeFigureOut">
              <a:rPr lang="zh-CN" altLang="en-US" smtClean="0"/>
              <a:t>2024/10/10</a:t>
            </a:fld>
            <a:endParaRPr lang="zh-CN" altLang="en-US"/>
          </a:p>
        </p:txBody>
      </p:sp>
      <p:sp>
        <p:nvSpPr>
          <p:cNvPr id="5" name="页脚占位符 4">
            <a:extLst>
              <a:ext uri="{FF2B5EF4-FFF2-40B4-BE49-F238E27FC236}">
                <a16:creationId xmlns:a16="http://schemas.microsoft.com/office/drawing/2014/main" id="{0D173EAB-CB4B-A89A-446B-44E51156ABF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zh-CN" altLang="en-US"/>
          </a:p>
        </p:txBody>
      </p:sp>
      <p:sp>
        <p:nvSpPr>
          <p:cNvPr id="6" name="灯片编号占位符 5">
            <a:extLst>
              <a:ext uri="{FF2B5EF4-FFF2-40B4-BE49-F238E27FC236}">
                <a16:creationId xmlns:a16="http://schemas.microsoft.com/office/drawing/2014/main" id="{BE1C4579-B0E6-CFC0-78DC-809665BBF3A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84809E1C-9EA8-40F8-A6B3-B21579A11163}" type="slidenum">
              <a:rPr lang="zh-CN" altLang="en-US" smtClean="0"/>
              <a:t>‹#›</a:t>
            </a:fld>
            <a:endParaRPr lang="zh-CN" altLang="en-US"/>
          </a:p>
        </p:txBody>
      </p:sp>
    </p:spTree>
    <p:extLst>
      <p:ext uri="{BB962C8B-B14F-4D97-AF65-F5344CB8AC3E}">
        <p14:creationId xmlns:p14="http://schemas.microsoft.com/office/powerpoint/2010/main" val="222641384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bili_sakura@zju.edu.cn" TargetMode="External"/><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1.png"/><Relationship Id="rId4" Type="http://schemas.openxmlformats.org/officeDocument/2006/relationships/hyperlink" Target="https://www.kaggle.com/competitions/ariel-data-challenge-2024" TargetMode="External"/></Relationships>
</file>

<file path=ppt/slides/_rels/slide10.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14.jpeg"/><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 Id="rId9" Type="http://schemas.openxmlformats.org/officeDocument/2006/relationships/image" Target="../media/image27.png"/></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5.png"/><Relationship Id="rId2" Type="http://schemas.openxmlformats.org/officeDocument/2006/relationships/image" Target="../media/image31.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34.png"/><Relationship Id="rId4" Type="http://schemas.openxmlformats.org/officeDocument/2006/relationships/image" Target="../media/image33.png"/></Relationships>
</file>

<file path=ppt/slides/_rels/slide1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2.png"/><Relationship Id="rId1" Type="http://schemas.openxmlformats.org/officeDocument/2006/relationships/slideLayout" Target="../slideLayouts/slideLayout7.xml"/><Relationship Id="rId5" Type="http://schemas.openxmlformats.org/officeDocument/2006/relationships/image" Target="../media/image43.png"/><Relationship Id="rId4" Type="http://schemas.openxmlformats.org/officeDocument/2006/relationships/image" Target="../media/image14.jpe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2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2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58.png"/><Relationship Id="rId7" Type="http://schemas.openxmlformats.org/officeDocument/2006/relationships/image" Target="../media/image62.png"/><Relationship Id="rId2" Type="http://schemas.openxmlformats.org/officeDocument/2006/relationships/image" Target="../media/image57.png"/><Relationship Id="rId1" Type="http://schemas.openxmlformats.org/officeDocument/2006/relationships/slideLayout" Target="../slideLayouts/slideLayout7.xml"/><Relationship Id="rId6" Type="http://schemas.openxmlformats.org/officeDocument/2006/relationships/image" Target="../media/image61.png"/><Relationship Id="rId5" Type="http://schemas.openxmlformats.org/officeDocument/2006/relationships/image" Target="../media/image60.png"/><Relationship Id="rId10" Type="http://schemas.openxmlformats.org/officeDocument/2006/relationships/image" Target="../media/image65.png"/><Relationship Id="rId4" Type="http://schemas.openxmlformats.org/officeDocument/2006/relationships/image" Target="../media/image59.png"/><Relationship Id="rId9" Type="http://schemas.openxmlformats.org/officeDocument/2006/relationships/image" Target="../media/image64.png"/></Relationships>
</file>

<file path=ppt/slides/_rels/slide2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7.xml"/><Relationship Id="rId5" Type="http://schemas.openxmlformats.org/officeDocument/2006/relationships/image" Target="../media/image71.png"/><Relationship Id="rId4" Type="http://schemas.openxmlformats.org/officeDocument/2006/relationships/image" Target="../media/image3.png"/></Relationships>
</file>

<file path=ppt/slides/_rels/slide3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7.xml"/><Relationship Id="rId4" Type="http://schemas.openxmlformats.org/officeDocument/2006/relationships/image" Target="../media/image74.png"/></Relationships>
</file>

<file path=ppt/slides/_rels/slide3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 Id="rId4" Type="http://schemas.openxmlformats.org/officeDocument/2006/relationships/image" Target="../media/image7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5.png"/><Relationship Id="rId7" Type="http://schemas.openxmlformats.org/officeDocument/2006/relationships/hyperlink" Target="https://byjus.com/physics/visible-light/" TargetMode="External"/><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hyperlink" Target="https://www.kaggle.com/code/gordonyip/update-calibrating-and-binning-astronomical-data/comments#2953798" TargetMode="External"/><Relationship Id="rId5" Type="http://schemas.openxmlformats.org/officeDocument/2006/relationships/image" Target="../media/image7.png"/><Relationship Id="rId4" Type="http://schemas.openxmlformats.org/officeDocument/2006/relationships/image" Target="../media/image6.png"/><Relationship Id="rId9"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kaggle.com/code/gordonyip/update-calibrating-and-binning-astronomical-data" TargetMode="External"/><Relationship Id="rId1" Type="http://schemas.openxmlformats.org/officeDocument/2006/relationships/slideLayout" Target="../slideLayouts/slideLayout7.xml"/><Relationship Id="rId4" Type="http://schemas.openxmlformats.org/officeDocument/2006/relationships/hyperlink" Target="https://www.kaggle.com/code/gordonyip/update-calibrating-and-binning-astronomical-data/comments#2951175"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www.kaggle.com/code/gordonyip/update-calibrating-and-binning-astronomical-data" TargetMode="External"/><Relationship Id="rId1" Type="http://schemas.openxmlformats.org/officeDocument/2006/relationships/slideLayout" Target="../slideLayouts/slideLayout7.xml"/><Relationship Id="rId5" Type="http://schemas.openxmlformats.org/officeDocument/2006/relationships/hyperlink" Target="https://www.kaggle.com/code/gordonyip/update-calibrating-and-binning-astronomical-data/comments#2957303" TargetMode="External"/><Relationship Id="rId4" Type="http://schemas.openxmlformats.org/officeDocument/2006/relationships/hyperlink" Target="https://www.kaggle.com/code/gordonyip/update-calibrating-and-binning-astronomical-data/comments#2948491"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jpe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146223" y="5551913"/>
            <a:ext cx="7412088" cy="830997"/>
          </a:xfrm>
          <a:prstGeom prst="rect">
            <a:avLst/>
          </a:prstGeom>
          <a:solidFill>
            <a:srgbClr val="FEFEFE">
              <a:alpha val="40000"/>
            </a:srgbClr>
          </a:solidFill>
        </p:spPr>
        <p:txBody>
          <a:bodyPr wrap="square" rtlCol="0">
            <a:spAutoFit/>
          </a:bodyPr>
          <a:lstStyle/>
          <a:p>
            <a:pPr algn="ctr"/>
            <a:r>
              <a:rPr lang="en-US" altLang="zh-CN" sz="2400" dirty="0">
                <a:latin typeface="Times New Roman" panose="02020603050405020304" pitchFamily="18" charset="0"/>
                <a:cs typeface="Times New Roman" panose="02020603050405020304" pitchFamily="18" charset="0"/>
              </a:rPr>
              <a:t>Presenter: </a:t>
            </a:r>
            <a:r>
              <a:rPr lang="en-US" altLang="zh-CN" sz="2400" dirty="0" err="1">
                <a:latin typeface="Times New Roman" panose="02020603050405020304" pitchFamily="18" charset="0"/>
                <a:cs typeface="Times New Roman" panose="02020603050405020304" pitchFamily="18" charset="0"/>
              </a:rPr>
              <a:t>kaggle</a:t>
            </a:r>
            <a:r>
              <a:rPr lang="zh-CN" altLang="en-US" sz="2400" dirty="0">
                <a:latin typeface="Times New Roman" panose="02020603050405020304" pitchFamily="18" charset="0"/>
                <a:cs typeface="Times New Roman" panose="02020603050405020304" pitchFamily="18" charset="0"/>
              </a:rPr>
              <a:t>君</a:t>
            </a:r>
            <a:r>
              <a:rPr lang="en-US" altLang="zh-CN" sz="2400" dirty="0">
                <a:latin typeface="Times New Roman" panose="02020603050405020304" pitchFamily="18" charset="0"/>
                <a:cs typeface="Times New Roman" panose="02020603050405020304" pitchFamily="18" charset="0"/>
              </a:rPr>
              <a:t>-</a:t>
            </a:r>
            <a:r>
              <a:rPr lang="en-US" altLang="zh-CN" sz="2400" dirty="0" err="1">
                <a:latin typeface="Times New Roman" panose="02020603050405020304" pitchFamily="18" charset="0"/>
                <a:cs typeface="Times New Roman" panose="02020603050405020304" pitchFamily="18" charset="0"/>
              </a:rPr>
              <a:t>sakura</a:t>
            </a:r>
            <a:r>
              <a:rPr lang="zh-CN" altLang="en-US" sz="2400" dirty="0">
                <a:latin typeface="Times New Roman" panose="02020603050405020304" pitchFamily="18" charset="0"/>
                <a:cs typeface="Times New Roman" panose="02020603050405020304" pitchFamily="18" charset="0"/>
              </a:rPr>
              <a:t>（</a:t>
            </a:r>
            <a:r>
              <a:rPr lang="en-US" altLang="zh-CN" sz="2400" dirty="0">
                <a:latin typeface="Times New Roman" panose="02020603050405020304" pitchFamily="18" charset="0"/>
                <a:cs typeface="Times New Roman" panose="02020603050405020304" pitchFamily="18" charset="0"/>
                <a:hlinkClick r:id="rId3"/>
              </a:rPr>
              <a:t>bili_sakura@zju.edu.cn</a:t>
            </a:r>
            <a:r>
              <a:rPr lang="zh-CN" altLang="en-US" sz="2400" dirty="0">
                <a:latin typeface="Times New Roman" panose="02020603050405020304" pitchFamily="18" charset="0"/>
                <a:cs typeface="Times New Roman" panose="02020603050405020304" pitchFamily="18" charset="0"/>
              </a:rPr>
              <a:t>）</a:t>
            </a:r>
            <a:endParaRPr lang="en-US" altLang="zh-CN" sz="2400" dirty="0">
              <a:latin typeface="Times New Roman" panose="02020603050405020304" pitchFamily="18" charset="0"/>
              <a:cs typeface="Times New Roman" panose="02020603050405020304" pitchFamily="18" charset="0"/>
            </a:endParaRPr>
          </a:p>
          <a:p>
            <a:pPr algn="ctr"/>
            <a:r>
              <a:rPr lang="en-US" altLang="zh-CN" sz="2400" dirty="0">
                <a:latin typeface="Times New Roman" panose="02020603050405020304" pitchFamily="18" charset="0"/>
                <a:cs typeface="Times New Roman" panose="02020603050405020304" pitchFamily="18" charset="0"/>
              </a:rPr>
              <a:t>Date: October 9, 2024</a:t>
            </a:r>
          </a:p>
        </p:txBody>
      </p:sp>
      <p:sp>
        <p:nvSpPr>
          <p:cNvPr id="5" name="标题 1"/>
          <p:cNvSpPr txBox="1">
            <a:spLocks/>
          </p:cNvSpPr>
          <p:nvPr/>
        </p:nvSpPr>
        <p:spPr>
          <a:xfrm>
            <a:off x="-1" y="4615158"/>
            <a:ext cx="12192001" cy="93675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sz="3600" b="1" dirty="0">
                <a:latin typeface="Times New Roman" panose="02020603050405020304" pitchFamily="18" charset="0"/>
              </a:rPr>
              <a:t>Lecture 2: Official Solution Walkthrough</a:t>
            </a:r>
          </a:p>
          <a:p>
            <a:pPr algn="ctr"/>
            <a:r>
              <a:rPr lang="de-DE" altLang="zh-CN" sz="2000" dirty="0">
                <a:latin typeface="Arial" panose="020B0604020202020204" pitchFamily="34" charset="0"/>
                <a:cs typeface="Arial" panose="020B0604020202020204" pitchFamily="34" charset="0"/>
              </a:rPr>
              <a:t>Tutorials: </a:t>
            </a:r>
            <a:r>
              <a:rPr lang="de-DE" altLang="zh-CN" sz="2000" dirty="0">
                <a:latin typeface="Arial" panose="020B0604020202020204" pitchFamily="34" charset="0"/>
                <a:cs typeface="Arial" panose="020B0604020202020204" pitchFamily="34" charset="0"/>
                <a:hlinkClick r:id="rId4"/>
              </a:rPr>
              <a:t>NeurIPS - Ariel Data Challenge 2024</a:t>
            </a:r>
            <a:endParaRPr lang="de-DE" altLang="zh-CN" sz="2000" dirty="0">
              <a:latin typeface="Arial" panose="020B0604020202020204" pitchFamily="34" charset="0"/>
              <a:cs typeface="Arial" panose="020B0604020202020204" pitchFamily="34" charset="0"/>
            </a:endParaRPr>
          </a:p>
        </p:txBody>
      </p:sp>
      <p:pic>
        <p:nvPicPr>
          <p:cNvPr id="3" name="图片 2"/>
          <p:cNvPicPr>
            <a:picLocks noChangeAspect="1"/>
          </p:cNvPicPr>
          <p:nvPr/>
        </p:nvPicPr>
        <p:blipFill>
          <a:blip r:embed="rId5"/>
          <a:stretch>
            <a:fillRect/>
          </a:stretch>
        </p:blipFill>
        <p:spPr>
          <a:xfrm>
            <a:off x="589644" y="98206"/>
            <a:ext cx="10718821" cy="4288980"/>
          </a:xfrm>
          <a:prstGeom prst="rect">
            <a:avLst/>
          </a:prstGeom>
        </p:spPr>
      </p:pic>
      <p:sp>
        <p:nvSpPr>
          <p:cNvPr id="13" name="文本框 12"/>
          <p:cNvSpPr txBox="1"/>
          <p:nvPr/>
        </p:nvSpPr>
        <p:spPr>
          <a:xfrm>
            <a:off x="0" y="6488668"/>
            <a:ext cx="6085840"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Image Credit: </a:t>
            </a:r>
            <a:r>
              <a:rPr lang="en-US" altLang="zh-CN" dirty="0">
                <a:latin typeface="Times New Roman" panose="02020603050405020304" pitchFamily="18" charset="0"/>
                <a:cs typeface="Times New Roman" panose="02020603050405020304" pitchFamily="18" charset="0"/>
                <a:hlinkClick r:id="rId4"/>
              </a:rPr>
              <a:t>NeurIPS - Ariel Data Challenge 2024 | Kaggle</a:t>
            </a:r>
            <a:endParaRPr lang="zh-CN" altLang="en-US" dirty="0">
              <a:latin typeface="Times New Roman" panose="02020603050405020304" pitchFamily="18" charset="0"/>
              <a:cs typeface="Times New Roman" panose="02020603050405020304" pitchFamily="18" charset="0"/>
            </a:endParaRPr>
          </a:p>
        </p:txBody>
      </p:sp>
      <p:sp>
        <p:nvSpPr>
          <p:cNvPr id="2" name="矩形 1">
            <a:extLst>
              <a:ext uri="{FF2B5EF4-FFF2-40B4-BE49-F238E27FC236}">
                <a16:creationId xmlns:a16="http://schemas.microsoft.com/office/drawing/2014/main" id="{45C06CE1-9F8C-9E87-F3B6-B0736B9CDE66}"/>
              </a:ext>
            </a:extLst>
          </p:cNvPr>
          <p:cNvSpPr/>
          <p:nvPr/>
        </p:nvSpPr>
        <p:spPr>
          <a:xfrm>
            <a:off x="7792975" y="6488668"/>
            <a:ext cx="4399025" cy="369332"/>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rPr>
              <a:t>© </a:t>
            </a:r>
            <a:r>
              <a:rPr lang="en-US" altLang="zh-CN" dirty="0" err="1">
                <a:latin typeface="Times New Roman" panose="02020603050405020304" pitchFamily="18" charset="0"/>
                <a:cs typeface="Times New Roman" panose="02020603050405020304" pitchFamily="18" charset="0"/>
              </a:rPr>
              <a:t>kaggle</a:t>
            </a:r>
            <a:r>
              <a:rPr lang="zh-CN" altLang="en-US" dirty="0">
                <a:latin typeface="Times New Roman" panose="02020603050405020304" pitchFamily="18" charset="0"/>
                <a:cs typeface="Times New Roman" panose="02020603050405020304" pitchFamily="18" charset="0"/>
              </a:rPr>
              <a:t>君</a:t>
            </a:r>
            <a:r>
              <a:rPr lang="en-US" altLang="zh-CN" dirty="0">
                <a:latin typeface="Times New Roman" panose="02020603050405020304" pitchFamily="18" charset="0"/>
                <a:cs typeface="Times New Roman" panose="02020603050405020304" pitchFamily="18" charset="0"/>
              </a:rPr>
              <a:t>-</a:t>
            </a:r>
            <a:r>
              <a:rPr lang="en-US" altLang="zh-CN" dirty="0" err="1">
                <a:latin typeface="Times New Roman" panose="02020603050405020304" pitchFamily="18" charset="0"/>
                <a:cs typeface="Times New Roman" panose="02020603050405020304" pitchFamily="18" charset="0"/>
              </a:rPr>
              <a:t>sakura</a:t>
            </a:r>
            <a:r>
              <a:rPr lang="en-US" altLang="zh-CN" dirty="0">
                <a:latin typeface="Times New Roman" panose="02020603050405020304" pitchFamily="18" charset="0"/>
                <a:cs typeface="Times New Roman" panose="02020603050405020304" pitchFamily="18" charset="0"/>
              </a:rPr>
              <a:t>, 2024. All rights reserved.</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591387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7C29FD27-0EE7-62DD-0143-4B63B102193D}"/>
              </a:ext>
            </a:extLst>
          </p:cNvPr>
          <p:cNvSpPr/>
          <p:nvPr/>
        </p:nvSpPr>
        <p:spPr>
          <a:xfrm>
            <a:off x="7792975" y="6488668"/>
            <a:ext cx="4399025" cy="369332"/>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rPr>
              <a:t>© </a:t>
            </a:r>
            <a:r>
              <a:rPr lang="en-US" altLang="zh-CN" dirty="0" err="1">
                <a:latin typeface="Times New Roman" panose="02020603050405020304" pitchFamily="18" charset="0"/>
                <a:cs typeface="Times New Roman" panose="02020603050405020304" pitchFamily="18" charset="0"/>
              </a:rPr>
              <a:t>kaggle</a:t>
            </a:r>
            <a:r>
              <a:rPr lang="zh-CN" altLang="en-US" dirty="0">
                <a:latin typeface="Times New Roman" panose="02020603050405020304" pitchFamily="18" charset="0"/>
                <a:cs typeface="Times New Roman" panose="02020603050405020304" pitchFamily="18" charset="0"/>
              </a:rPr>
              <a:t>君</a:t>
            </a:r>
            <a:r>
              <a:rPr lang="en-US" altLang="zh-CN" dirty="0">
                <a:latin typeface="Times New Roman" panose="02020603050405020304" pitchFamily="18" charset="0"/>
                <a:cs typeface="Times New Roman" panose="02020603050405020304" pitchFamily="18" charset="0"/>
              </a:rPr>
              <a:t>-</a:t>
            </a:r>
            <a:r>
              <a:rPr lang="en-US" altLang="zh-CN" dirty="0" err="1">
                <a:latin typeface="Times New Roman" panose="02020603050405020304" pitchFamily="18" charset="0"/>
                <a:cs typeface="Times New Roman" panose="02020603050405020304" pitchFamily="18" charset="0"/>
              </a:rPr>
              <a:t>sakura</a:t>
            </a:r>
            <a:r>
              <a:rPr lang="en-US" altLang="zh-CN" dirty="0">
                <a:latin typeface="Times New Roman" panose="02020603050405020304" pitchFamily="18" charset="0"/>
                <a:cs typeface="Times New Roman" panose="02020603050405020304" pitchFamily="18" charset="0"/>
              </a:rPr>
              <a:t>, 2024. All rights reserved.</a:t>
            </a:r>
            <a:endParaRPr lang="zh-CN" altLang="en-US" dirty="0">
              <a:latin typeface="Times New Roman" panose="02020603050405020304" pitchFamily="18" charset="0"/>
              <a:cs typeface="Times New Roman" panose="02020603050405020304" pitchFamily="18" charset="0"/>
            </a:endParaRPr>
          </a:p>
        </p:txBody>
      </p:sp>
      <p:sp>
        <p:nvSpPr>
          <p:cNvPr id="3" name="文本框 2">
            <a:extLst>
              <a:ext uri="{FF2B5EF4-FFF2-40B4-BE49-F238E27FC236}">
                <a16:creationId xmlns:a16="http://schemas.microsoft.com/office/drawing/2014/main" id="{9E80646F-7E8F-0A15-71DF-C266F08E2CEC}"/>
              </a:ext>
            </a:extLst>
          </p:cNvPr>
          <p:cNvSpPr txBox="1"/>
          <p:nvPr/>
        </p:nvSpPr>
        <p:spPr>
          <a:xfrm>
            <a:off x="271952" y="449294"/>
            <a:ext cx="9259975" cy="707886"/>
          </a:xfrm>
          <a:prstGeom prst="rect">
            <a:avLst/>
          </a:prstGeom>
          <a:noFill/>
        </p:spPr>
        <p:txBody>
          <a:bodyPr wrap="square" rtlCol="0">
            <a:spAutoFit/>
          </a:bodyPr>
          <a:lstStyle/>
          <a:p>
            <a:r>
              <a:rPr lang="en-US" altLang="zh-CN" sz="4000" b="1" dirty="0">
                <a:latin typeface="Times New Roman" panose="02020603050405020304" pitchFamily="18" charset="0"/>
                <a:cs typeface="Times New Roman" panose="02020603050405020304" pitchFamily="18" charset="0"/>
              </a:rPr>
              <a:t>Fundamentals of Transits</a:t>
            </a:r>
          </a:p>
        </p:txBody>
      </p:sp>
      <p:pic>
        <p:nvPicPr>
          <p:cNvPr id="4" name="Picture 2" descr="File:Theoretical Transiting Exoplanet Light Curv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12050" y="1080980"/>
            <a:ext cx="4031590" cy="408308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5" name="矩形 4"/>
          <p:cNvSpPr/>
          <p:nvPr/>
        </p:nvSpPr>
        <p:spPr>
          <a:xfrm>
            <a:off x="6859039" y="5333345"/>
            <a:ext cx="5332961" cy="1077218"/>
          </a:xfrm>
          <a:prstGeom prst="rect">
            <a:avLst/>
          </a:prstGeom>
        </p:spPr>
        <p:txBody>
          <a:bodyPr wrap="square">
            <a:spAutoFit/>
          </a:bodyPr>
          <a:lstStyle/>
          <a:p>
            <a:r>
              <a:rPr lang="en-US" altLang="zh-CN" sz="1600" b="1" i="0" dirty="0">
                <a:solidFill>
                  <a:srgbClr val="202122"/>
                </a:solidFill>
                <a:effectLst/>
                <a:latin typeface="Arial" panose="020B0604020202020204" pitchFamily="34" charset="0"/>
              </a:rPr>
              <a:t>Theoretical transiting exoplanet light curve. </a:t>
            </a:r>
            <a:r>
              <a:rPr lang="en-US" altLang="zh-CN" sz="1600" i="0" dirty="0">
                <a:solidFill>
                  <a:srgbClr val="202122"/>
                </a:solidFill>
                <a:effectLst/>
                <a:latin typeface="Arial" panose="020B0604020202020204" pitchFamily="34" charset="0"/>
              </a:rPr>
              <a:t>This image shows the transit depth (δ), transit duration (T), and ingress/egress duration (τ) of a transiting exoplanet relative to the position that the exoplanet is to the star.</a:t>
            </a:r>
            <a:endParaRPr lang="zh-CN" altLang="en-US" sz="1600" dirty="0"/>
          </a:p>
        </p:txBody>
      </p:sp>
      <p:cxnSp>
        <p:nvCxnSpPr>
          <p:cNvPr id="11" name="直接箭头连接符 10"/>
          <p:cNvCxnSpPr/>
          <p:nvPr/>
        </p:nvCxnSpPr>
        <p:spPr>
          <a:xfrm>
            <a:off x="8131946" y="2441359"/>
            <a:ext cx="1624613" cy="93215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2" name="文本框 11"/>
          <p:cNvSpPr txBox="1"/>
          <p:nvPr/>
        </p:nvSpPr>
        <p:spPr>
          <a:xfrm>
            <a:off x="7512050" y="2133582"/>
            <a:ext cx="956808" cy="276999"/>
          </a:xfrm>
          <a:prstGeom prst="rect">
            <a:avLst/>
          </a:prstGeom>
          <a:noFill/>
        </p:spPr>
        <p:txBody>
          <a:bodyPr wrap="square" rtlCol="0">
            <a:spAutoFit/>
          </a:bodyPr>
          <a:lstStyle/>
          <a:p>
            <a:r>
              <a:rPr lang="en-US" altLang="zh-CN" sz="1200" dirty="0">
                <a:latin typeface="Times New Roman" panose="02020603050405020304" pitchFamily="18" charset="0"/>
                <a:cs typeface="Times New Roman" panose="02020603050405020304" pitchFamily="18" charset="0"/>
              </a:rPr>
              <a:t>metric (%)</a:t>
            </a:r>
            <a:endParaRPr lang="zh-CN" altLang="en-US" sz="1200" dirty="0">
              <a:latin typeface="Times New Roman" panose="02020603050405020304" pitchFamily="18" charset="0"/>
              <a:cs typeface="Times New Roman" panose="02020603050405020304" pitchFamily="18" charset="0"/>
            </a:endParaRPr>
          </a:p>
        </p:txBody>
      </p:sp>
      <p:grpSp>
        <p:nvGrpSpPr>
          <p:cNvPr id="22" name="组合 21"/>
          <p:cNvGrpSpPr/>
          <p:nvPr/>
        </p:nvGrpSpPr>
        <p:grpSpPr>
          <a:xfrm>
            <a:off x="206693" y="1080980"/>
            <a:ext cx="6394758" cy="4760837"/>
            <a:chOff x="221295" y="1398602"/>
            <a:chExt cx="6394758" cy="4760837"/>
          </a:xfrm>
        </p:grpSpPr>
        <mc:AlternateContent xmlns:mc="http://schemas.openxmlformats.org/markup-compatibility/2006" xmlns:a14="http://schemas.microsoft.com/office/drawing/2010/main">
          <mc:Choice Requires="a14">
            <p:sp>
              <p:nvSpPr>
                <p:cNvPr id="7" name="Rectangle 2"/>
                <p:cNvSpPr>
                  <a:spLocks noChangeArrowheads="1"/>
                </p:cNvSpPr>
                <p:nvPr/>
              </p:nvSpPr>
              <p:spPr bwMode="auto">
                <a:xfrm>
                  <a:off x="221295" y="1398602"/>
                  <a:ext cx="6172610" cy="3693319"/>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marR="0" lvl="0" indent="-342900" algn="l" defTabSz="914400" rtl="0" eaLnBrk="0" fontAlgn="base" latinLnBrk="0" hangingPunct="0">
                    <a:lnSpc>
                      <a:spcPct val="100000"/>
                    </a:lnSpc>
                    <a:spcBef>
                      <a:spcPct val="0"/>
                    </a:spcBef>
                    <a:spcAft>
                      <a:spcPct val="0"/>
                    </a:spcAft>
                    <a:buClrTx/>
                    <a:buSzTx/>
                    <a:buFont typeface="+mj-lt"/>
                    <a:buAutoNum type="arabicPeriod" startAt="3"/>
                    <a:tabLst/>
                  </a:pPr>
                  <a:r>
                    <a:rPr kumimoji="0" lang="zh-CN" altLang="zh-CN"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Transit Depth</a:t>
                  </a:r>
                  <a:r>
                    <a:rPr kumimoji="0" lang="zh-CN" altLang="zh-CN"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The transit depth, or the percentage drop in flux during the transit, is a measure of the planet's size relative to the star. It is given by:</a:t>
                  </a:r>
                  <a:endParaRPr kumimoji="0" lang="en-US" altLang="zh-CN"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342900" marR="0" lvl="0" indent="-342900" algn="l" defTabSz="914400" rtl="0" eaLnBrk="0" fontAlgn="base" latinLnBrk="0" hangingPunct="0">
                    <a:lnSpc>
                      <a:spcPct val="100000"/>
                    </a:lnSpc>
                    <a:spcBef>
                      <a:spcPct val="0"/>
                    </a:spcBef>
                    <a:spcAft>
                      <a:spcPct val="0"/>
                    </a:spcAft>
                    <a:buClrTx/>
                    <a:buSzTx/>
                    <a:buFont typeface="+mj-lt"/>
                    <a:buAutoNum type="arabicPeriod" startAt="3"/>
                    <a:tabLst/>
                  </a:pPr>
                  <a:endParaRPr kumimoji="0" lang="en-US" altLang="zh-CN"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342900" marR="0" lvl="0" indent="-342900" algn="l" defTabSz="914400" rtl="0" eaLnBrk="0" fontAlgn="base" latinLnBrk="0" hangingPunct="0">
                    <a:lnSpc>
                      <a:spcPct val="100000"/>
                    </a:lnSpc>
                    <a:spcBef>
                      <a:spcPct val="0"/>
                    </a:spcBef>
                    <a:spcAft>
                      <a:spcPct val="0"/>
                    </a:spcAft>
                    <a:buClrTx/>
                    <a:buSzTx/>
                    <a:buFont typeface="+mj-lt"/>
                    <a:buAutoNum type="arabicPeriod" startAt="3"/>
                    <a:tabLst/>
                  </a:pPr>
                  <a:endParaRPr lang="en-US" altLang="zh-CN" dirty="0">
                    <a:latin typeface="Times New Roman" panose="02020603050405020304" pitchFamily="18" charset="0"/>
                    <a:cs typeface="Times New Roman" panose="02020603050405020304" pitchFamily="18" charset="0"/>
                  </a:endParaRPr>
                </a:p>
                <a:p>
                  <a:pPr marL="342900" marR="0" lvl="0" indent="-342900" algn="l" defTabSz="914400" rtl="0" eaLnBrk="0" fontAlgn="base" latinLnBrk="0" hangingPunct="0">
                    <a:lnSpc>
                      <a:spcPct val="100000"/>
                    </a:lnSpc>
                    <a:spcBef>
                      <a:spcPct val="0"/>
                    </a:spcBef>
                    <a:spcAft>
                      <a:spcPct val="0"/>
                    </a:spcAft>
                    <a:buClrTx/>
                    <a:buSzTx/>
                    <a:buFont typeface="+mj-lt"/>
                    <a:buAutoNum type="arabicPeriod" startAt="3"/>
                    <a:tabLst/>
                  </a:pPr>
                  <a:endParaRPr kumimoji="0" lang="en-US" altLang="zh-CN"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342900" marR="0" lvl="0" indent="-342900" algn="l" defTabSz="914400" rtl="0" eaLnBrk="0" fontAlgn="base" latinLnBrk="0" hangingPunct="0">
                    <a:lnSpc>
                      <a:spcPct val="100000"/>
                    </a:lnSpc>
                    <a:spcBef>
                      <a:spcPct val="0"/>
                    </a:spcBef>
                    <a:spcAft>
                      <a:spcPct val="0"/>
                    </a:spcAft>
                    <a:buClrTx/>
                    <a:buSzTx/>
                    <a:buFont typeface="+mj-lt"/>
                    <a:buAutoNum type="arabicPeriod" startAt="3"/>
                    <a:tabLst/>
                  </a:pPr>
                  <a:endParaRPr kumimoji="0" lang="en-US" altLang="zh-CN"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342900" marR="0" lvl="0" indent="-342900" algn="l" defTabSz="914400" rtl="0" eaLnBrk="0" fontAlgn="base" latinLnBrk="0" hangingPunct="0">
                    <a:lnSpc>
                      <a:spcPct val="100000"/>
                    </a:lnSpc>
                    <a:spcBef>
                      <a:spcPct val="0"/>
                    </a:spcBef>
                    <a:spcAft>
                      <a:spcPct val="0"/>
                    </a:spcAft>
                    <a:buClrTx/>
                    <a:buSzTx/>
                    <a:buFont typeface="+mj-lt"/>
                    <a:buAutoNum type="arabicPeriod" startAt="3"/>
                    <a:tabLst/>
                  </a:pPr>
                  <a:endParaRPr kumimoji="0" lang="en-US" altLang="zh-CN"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342900" marR="0" lvl="0" indent="-342900" algn="l" defTabSz="914400" rtl="0" eaLnBrk="0" fontAlgn="base" latinLnBrk="0" hangingPunct="0">
                    <a:lnSpc>
                      <a:spcPct val="100000"/>
                    </a:lnSpc>
                    <a:spcBef>
                      <a:spcPct val="0"/>
                    </a:spcBef>
                    <a:spcAft>
                      <a:spcPct val="0"/>
                    </a:spcAft>
                    <a:buClrTx/>
                    <a:buSzTx/>
                    <a:buFont typeface="+mj-lt"/>
                    <a:buAutoNum type="arabicPeriod" startAt="3"/>
                    <a:tabLst/>
                  </a:pPr>
                  <a:endParaRPr kumimoji="0" lang="zh-CN" altLang="zh-CN"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342900" lvl="0" indent="-342900" eaLnBrk="0" fontAlgn="base" hangingPunct="0">
                    <a:spcBef>
                      <a:spcPct val="0"/>
                    </a:spcBef>
                    <a:spcAft>
                      <a:spcPct val="0"/>
                    </a:spcAft>
                    <a:buFont typeface="+mj-lt"/>
                    <a:buAutoNum type="arabicPeriod" startAt="3"/>
                  </a:pPr>
                  <a:r>
                    <a:rPr kumimoji="0" lang="zh-CN" altLang="zh-CN"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Inferring Planetary Radius</a:t>
                  </a:r>
                  <a:r>
                    <a:rPr kumimoji="0" lang="zh-CN" altLang="zh-CN"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By measuring the amount of flux decrease during a transit and knowing the star's radius (</a:t>
                  </a:r>
                  <a14:m>
                    <m:oMath xmlns:m="http://schemas.openxmlformats.org/officeDocument/2006/math">
                      <m:sSub>
                        <m:sSubPr>
                          <m:ctrlPr>
                            <a:rPr lang="en-US" altLang="zh-CN" i="1" dirty="0">
                              <a:latin typeface="Cambria Math" panose="02040503050406030204" pitchFamily="18" charset="0"/>
                              <a:ea typeface="微软雅黑" panose="020B0503020204020204" pitchFamily="34" charset="-122"/>
                            </a:rPr>
                          </m:ctrlPr>
                        </m:sSubPr>
                        <m:e>
                          <m:r>
                            <a:rPr lang="zh-CN" altLang="en-US" i="1" dirty="0">
                              <a:latin typeface="Cambria Math" panose="02040503050406030204" pitchFamily="18" charset="0"/>
                              <a:ea typeface="微软雅黑" panose="020B0503020204020204" pitchFamily="34" charset="-122"/>
                            </a:rPr>
                            <m:t>𝑟</m:t>
                          </m:r>
                        </m:e>
                        <m:sub>
                          <m:r>
                            <a:rPr lang="en-US" altLang="zh-CN" i="1" dirty="0">
                              <a:latin typeface="Cambria Math" panose="02040503050406030204" pitchFamily="18" charset="0"/>
                              <a:ea typeface="微软雅黑" panose="020B0503020204020204" pitchFamily="34" charset="-122"/>
                            </a:rPr>
                            <m:t>𝑠</m:t>
                          </m:r>
                        </m:sub>
                      </m:sSub>
                    </m:oMath>
                  </a14:m>
                  <a:r>
                    <a:rPr kumimoji="0" lang="zh-CN" altLang="zh-CN"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we can calculate the planetary radius (</a:t>
                  </a:r>
                  <a14:m>
                    <m:oMath xmlns:m="http://schemas.openxmlformats.org/officeDocument/2006/math">
                      <m:sSub>
                        <m:sSubPr>
                          <m:ctrlPr>
                            <a:rPr lang="en-US" altLang="zh-CN" i="1" dirty="0">
                              <a:latin typeface="Cambria Math" panose="02040503050406030204" pitchFamily="18" charset="0"/>
                              <a:ea typeface="微软雅黑" panose="020B0503020204020204" pitchFamily="34" charset="-122"/>
                            </a:rPr>
                          </m:ctrlPr>
                        </m:sSubPr>
                        <m:e>
                          <m:r>
                            <a:rPr lang="zh-CN" altLang="en-US" i="1" dirty="0">
                              <a:latin typeface="Cambria Math" panose="02040503050406030204" pitchFamily="18" charset="0"/>
                              <a:ea typeface="微软雅黑" panose="020B0503020204020204" pitchFamily="34" charset="-122"/>
                            </a:rPr>
                            <m:t>𝑟</m:t>
                          </m:r>
                        </m:e>
                        <m:sub>
                          <m:r>
                            <a:rPr lang="zh-CN" altLang="en-US" i="1" dirty="0">
                              <a:latin typeface="Cambria Math" panose="02040503050406030204" pitchFamily="18" charset="0"/>
                              <a:ea typeface="微软雅黑" panose="020B0503020204020204" pitchFamily="34" charset="-122"/>
                            </a:rPr>
                            <m:t>𝑝</m:t>
                          </m:r>
                        </m:sub>
                      </m:sSub>
                    </m:oMath>
                  </a14:m>
                  <a:r>
                    <a:rPr kumimoji="0" lang="zh-CN" altLang="zh-CN"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using the relationship:</a:t>
                  </a:r>
                </a:p>
              </p:txBody>
            </p:sp>
          </mc:Choice>
          <mc:Fallback xmlns="">
            <p:sp>
              <p:nvSpPr>
                <p:cNvPr id="7" name="Rectangle 2"/>
                <p:cNvSpPr>
                  <a:spLocks noRot="1" noChangeAspect="1" noMove="1" noResize="1" noEditPoints="1" noAdjustHandles="1" noChangeArrowheads="1" noChangeShapeType="1" noTextEdit="1"/>
                </p:cNvSpPr>
                <p:nvPr/>
              </p:nvSpPr>
              <p:spPr bwMode="auto">
                <a:xfrm>
                  <a:off x="221295" y="1398602"/>
                  <a:ext cx="6172610" cy="3693319"/>
                </a:xfrm>
                <a:prstGeom prst="rect">
                  <a:avLst/>
                </a:prstGeom>
                <a:blipFill>
                  <a:blip r:embed="rId3"/>
                  <a:stretch>
                    <a:fillRect l="-692" t="-660" b="-2640"/>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sp>
          <p:nvSpPr>
            <p:cNvPr id="9" name="矩形 8"/>
            <p:cNvSpPr/>
            <p:nvPr/>
          </p:nvSpPr>
          <p:spPr>
            <a:xfrm>
              <a:off x="519519" y="3245261"/>
              <a:ext cx="5576159" cy="646331"/>
            </a:xfrm>
            <a:prstGeom prst="rect">
              <a:avLst/>
            </a:prstGeom>
          </p:spPr>
          <p:txBody>
            <a:bodyPr wrap="square">
              <a:spAutoFit/>
            </a:bodyPr>
            <a:lstStyle/>
            <a:p>
              <a:pPr lvl="0" eaLnBrk="0" fontAlgn="base" hangingPunct="0">
                <a:spcBef>
                  <a:spcPct val="0"/>
                </a:spcBef>
                <a:spcAft>
                  <a:spcPct val="0"/>
                </a:spcAft>
              </a:pPr>
              <a:r>
                <a:rPr lang="zh-CN" altLang="zh-CN" dirty="0">
                  <a:latin typeface="Times New Roman" panose="02020603050405020304" pitchFamily="18" charset="0"/>
                  <a:cs typeface="Times New Roman" panose="02020603050405020304" pitchFamily="18" charset="0"/>
                </a:rPr>
                <a:t>For example, if a planet is 10% the size of its star, the flux will drop by approximately 1% during the transit.</a:t>
              </a:r>
            </a:p>
          </p:txBody>
        </p:sp>
        <mc:AlternateContent xmlns:mc="http://schemas.openxmlformats.org/markup-compatibility/2006" xmlns:a14="http://schemas.microsoft.com/office/drawing/2010/main">
          <mc:Choice Requires="a14">
            <p:sp>
              <p:nvSpPr>
                <p:cNvPr id="6" name="矩形 5"/>
                <p:cNvSpPr/>
                <p:nvPr/>
              </p:nvSpPr>
              <p:spPr>
                <a:xfrm>
                  <a:off x="2868937" y="2491853"/>
                  <a:ext cx="2449388" cy="86292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nor/>
                          </m:rPr>
                          <a:rPr lang="en-US" altLang="zh-CN" dirty="0" smtClean="0">
                            <a:solidFill>
                              <a:srgbClr val="202122"/>
                            </a:solidFill>
                            <a:latin typeface="Arial" panose="020B0604020202020204" pitchFamily="34" charset="0"/>
                          </a:rPr>
                          <m:t>δ</m:t>
                        </m:r>
                        <m:r>
                          <m:rPr>
                            <m:nor/>
                          </m:rPr>
                          <a:rPr lang="zh-CN" altLang="en-US" i="0" dirty="0" smtClean="0">
                            <a:latin typeface="Cambria Math" panose="02040503050406030204" pitchFamily="18" charset="0"/>
                          </a:rPr>
                          <m:t>=</m:t>
                        </m:r>
                        <m:sSup>
                          <m:sSupPr>
                            <m:ctrlPr>
                              <a:rPr lang="en-US" altLang="zh-CN" i="1">
                                <a:latin typeface="Cambria Math" panose="02040503050406030204" pitchFamily="18" charset="0"/>
                              </a:rPr>
                            </m:ctrlPr>
                          </m:sSupPr>
                          <m:e>
                            <m:d>
                              <m:dPr>
                                <m:begChr m:val=""/>
                                <m:ctrlPr>
                                  <a:rPr lang="en-US" altLang="zh-CN" i="1">
                                    <a:latin typeface="Cambria Math" panose="02040503050406030204" pitchFamily="18" charset="0"/>
                                  </a:rPr>
                                </m:ctrlPr>
                              </m:dPr>
                              <m:e>
                                <m:f>
                                  <m:fPr>
                                    <m:ctrlPr>
                                      <a:rPr lang="en-US" altLang="zh-CN" i="1">
                                        <a:latin typeface="Cambria Math" panose="02040503050406030204" pitchFamily="18" charset="0"/>
                                      </a:rPr>
                                    </m:ctrlPr>
                                  </m:fPr>
                                  <m:num>
                                    <m:sSub>
                                      <m:sSubPr>
                                        <m:ctrlPr>
                                          <a:rPr lang="en-US" altLang="zh-CN" i="1" dirty="0">
                                            <a:latin typeface="Cambria Math" panose="02040503050406030204" pitchFamily="18" charset="0"/>
                                            <a:ea typeface="微软雅黑" panose="020B0503020204020204" pitchFamily="34" charset="-122"/>
                                          </a:rPr>
                                        </m:ctrlPr>
                                      </m:sSubPr>
                                      <m:e>
                                        <m:r>
                                          <a:rPr lang="en-US" altLang="zh-CN" b="0" i="1" dirty="0" smtClean="0">
                                            <a:latin typeface="Cambria Math" panose="02040503050406030204" pitchFamily="18" charset="0"/>
                                            <a:ea typeface="微软雅黑" panose="020B0503020204020204" pitchFamily="34" charset="-122"/>
                                          </a:rPr>
                                          <m:t>𝐹</m:t>
                                        </m:r>
                                      </m:e>
                                      <m:sub>
                                        <m:r>
                                          <a:rPr lang="en-US" altLang="zh-CN" b="0" i="1" dirty="0" smtClean="0">
                                            <a:latin typeface="Cambria Math" panose="02040503050406030204" pitchFamily="18" charset="0"/>
                                            <a:ea typeface="微软雅黑" panose="020B0503020204020204" pitchFamily="34" charset="-122"/>
                                          </a:rPr>
                                          <m:t>𝑜𝑢𝑡</m:t>
                                        </m:r>
                                      </m:sub>
                                    </m:sSub>
                                    <m:r>
                                      <a:rPr lang="en-US" altLang="zh-CN" b="0" i="1" dirty="0" smtClean="0">
                                        <a:latin typeface="Cambria Math" panose="02040503050406030204" pitchFamily="18" charset="0"/>
                                        <a:ea typeface="微软雅黑" panose="020B0503020204020204" pitchFamily="34" charset="-122"/>
                                      </a:rPr>
                                      <m:t>−</m:t>
                                    </m:r>
                                    <m:sSub>
                                      <m:sSubPr>
                                        <m:ctrlPr>
                                          <a:rPr lang="en-US" altLang="zh-CN" i="1" dirty="0">
                                            <a:latin typeface="Cambria Math" panose="02040503050406030204" pitchFamily="18" charset="0"/>
                                            <a:ea typeface="微软雅黑" panose="020B0503020204020204" pitchFamily="34" charset="-122"/>
                                          </a:rPr>
                                        </m:ctrlPr>
                                      </m:sSubPr>
                                      <m:e>
                                        <m:r>
                                          <a:rPr lang="en-US" altLang="zh-CN" i="1" dirty="0">
                                            <a:latin typeface="Cambria Math" panose="02040503050406030204" pitchFamily="18" charset="0"/>
                                            <a:ea typeface="微软雅黑" panose="020B0503020204020204" pitchFamily="34" charset="-122"/>
                                          </a:rPr>
                                          <m:t>𝐹</m:t>
                                        </m:r>
                                      </m:e>
                                      <m:sub>
                                        <m:r>
                                          <a:rPr lang="en-US" altLang="zh-CN" b="0" i="1" dirty="0" smtClean="0">
                                            <a:latin typeface="Cambria Math" panose="02040503050406030204" pitchFamily="18" charset="0"/>
                                            <a:ea typeface="微软雅黑" panose="020B0503020204020204" pitchFamily="34" charset="-122"/>
                                          </a:rPr>
                                          <m:t>𝑖𝑛</m:t>
                                        </m:r>
                                      </m:sub>
                                    </m:sSub>
                                  </m:num>
                                  <m:den>
                                    <m:sSub>
                                      <m:sSubPr>
                                        <m:ctrlPr>
                                          <a:rPr lang="en-US" altLang="zh-CN" i="1" dirty="0">
                                            <a:latin typeface="Cambria Math" panose="02040503050406030204" pitchFamily="18" charset="0"/>
                                            <a:ea typeface="微软雅黑" panose="020B0503020204020204" pitchFamily="34" charset="-122"/>
                                          </a:rPr>
                                        </m:ctrlPr>
                                      </m:sSubPr>
                                      <m:e>
                                        <m:r>
                                          <a:rPr lang="en-US" altLang="zh-CN" i="1" dirty="0">
                                            <a:latin typeface="Cambria Math" panose="02040503050406030204" pitchFamily="18" charset="0"/>
                                            <a:ea typeface="微软雅黑" panose="020B0503020204020204" pitchFamily="34" charset="-122"/>
                                          </a:rPr>
                                          <m:t>𝐹</m:t>
                                        </m:r>
                                      </m:e>
                                      <m:sub>
                                        <m:r>
                                          <a:rPr lang="en-US" altLang="zh-CN" i="1" dirty="0">
                                            <a:latin typeface="Cambria Math" panose="02040503050406030204" pitchFamily="18" charset="0"/>
                                            <a:ea typeface="微软雅黑" panose="020B0503020204020204" pitchFamily="34" charset="-122"/>
                                          </a:rPr>
                                          <m:t>𝑜𝑢𝑡</m:t>
                                        </m:r>
                                      </m:sub>
                                    </m:sSub>
                                  </m:den>
                                </m:f>
                                <m:r>
                                  <a:rPr lang="en-US" altLang="zh-CN" b="0" i="1" dirty="0" smtClean="0">
                                    <a:latin typeface="Cambria Math" panose="02040503050406030204" pitchFamily="18" charset="0"/>
                                    <a:ea typeface="微软雅黑" panose="020B0503020204020204" pitchFamily="34" charset="-122"/>
                                  </a:rPr>
                                  <m:t>=</m:t>
                                </m:r>
                                <m:d>
                                  <m:dPr>
                                    <m:endChr m:val=""/>
                                    <m:ctrlPr>
                                      <a:rPr lang="en-US" altLang="zh-CN" i="1">
                                        <a:latin typeface="Cambria Math" panose="02040503050406030204" pitchFamily="18" charset="0"/>
                                      </a:rPr>
                                    </m:ctrlPr>
                                  </m:dPr>
                                  <m:e>
                                    <m:f>
                                      <m:fPr>
                                        <m:ctrlPr>
                                          <a:rPr lang="en-US" altLang="zh-CN" i="1">
                                            <a:latin typeface="Cambria Math" panose="02040503050406030204" pitchFamily="18" charset="0"/>
                                          </a:rPr>
                                        </m:ctrlPr>
                                      </m:fPr>
                                      <m:num>
                                        <m:sSub>
                                          <m:sSubPr>
                                            <m:ctrlPr>
                                              <a:rPr lang="en-US" altLang="zh-CN" i="1" dirty="0">
                                                <a:latin typeface="Cambria Math" panose="02040503050406030204" pitchFamily="18" charset="0"/>
                                                <a:ea typeface="微软雅黑" panose="020B0503020204020204" pitchFamily="34" charset="-122"/>
                                              </a:rPr>
                                            </m:ctrlPr>
                                          </m:sSubPr>
                                          <m:e>
                                            <m:r>
                                              <a:rPr lang="zh-CN" altLang="en-US" i="1" dirty="0">
                                                <a:latin typeface="Cambria Math" panose="02040503050406030204" pitchFamily="18" charset="0"/>
                                                <a:ea typeface="微软雅黑" panose="020B0503020204020204" pitchFamily="34" charset="-122"/>
                                              </a:rPr>
                                              <m:t>𝑟</m:t>
                                            </m:r>
                                          </m:e>
                                          <m:sub>
                                            <m:r>
                                              <a:rPr lang="zh-CN" altLang="en-US" i="1" dirty="0">
                                                <a:latin typeface="Cambria Math" panose="02040503050406030204" pitchFamily="18" charset="0"/>
                                                <a:ea typeface="微软雅黑" panose="020B0503020204020204" pitchFamily="34" charset="-122"/>
                                              </a:rPr>
                                              <m:t>𝑝</m:t>
                                            </m:r>
                                          </m:sub>
                                        </m:sSub>
                                      </m:num>
                                      <m:den>
                                        <m:sSub>
                                          <m:sSubPr>
                                            <m:ctrlPr>
                                              <a:rPr lang="en-US" altLang="zh-CN" i="1" dirty="0">
                                                <a:latin typeface="Cambria Math" panose="02040503050406030204" pitchFamily="18" charset="0"/>
                                                <a:ea typeface="微软雅黑" panose="020B0503020204020204" pitchFamily="34" charset="-122"/>
                                              </a:rPr>
                                            </m:ctrlPr>
                                          </m:sSubPr>
                                          <m:e>
                                            <m:r>
                                              <a:rPr lang="zh-CN" altLang="en-US" i="1" dirty="0">
                                                <a:latin typeface="Cambria Math" panose="02040503050406030204" pitchFamily="18" charset="0"/>
                                                <a:ea typeface="微软雅黑" panose="020B0503020204020204" pitchFamily="34" charset="-122"/>
                                              </a:rPr>
                                              <m:t>𝑟</m:t>
                                            </m:r>
                                          </m:e>
                                          <m:sub>
                                            <m:r>
                                              <a:rPr lang="en-US" altLang="zh-CN" i="1" dirty="0">
                                                <a:latin typeface="Cambria Math" panose="02040503050406030204" pitchFamily="18" charset="0"/>
                                                <a:ea typeface="微软雅黑" panose="020B0503020204020204" pitchFamily="34" charset="-122"/>
                                              </a:rPr>
                                              <m:t>𝑠</m:t>
                                            </m:r>
                                          </m:sub>
                                        </m:sSub>
                                      </m:den>
                                    </m:f>
                                  </m:e>
                                </m:d>
                              </m:e>
                            </m:d>
                          </m:e>
                          <m:sup>
                            <m:r>
                              <a:rPr lang="en-US" altLang="zh-CN" i="1">
                                <a:latin typeface="Cambria Math" panose="02040503050406030204" pitchFamily="18" charset="0"/>
                              </a:rPr>
                              <m:t>2</m:t>
                            </m:r>
                          </m:sup>
                        </m:sSup>
                      </m:oMath>
                    </m:oMathPara>
                  </a14:m>
                  <a:endParaRPr lang="zh-CN" altLang="en-US" dirty="0"/>
                </a:p>
              </p:txBody>
            </p:sp>
          </mc:Choice>
          <mc:Fallback xmlns="">
            <p:sp>
              <p:nvSpPr>
                <p:cNvPr id="6" name="矩形 5"/>
                <p:cNvSpPr>
                  <a:spLocks noRot="1" noChangeAspect="1" noMove="1" noResize="1" noEditPoints="1" noAdjustHandles="1" noChangeArrowheads="1" noChangeShapeType="1" noTextEdit="1"/>
                </p:cNvSpPr>
                <p:nvPr/>
              </p:nvSpPr>
              <p:spPr>
                <a:xfrm>
                  <a:off x="2868937" y="2491853"/>
                  <a:ext cx="2449388" cy="862929"/>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矩形 12"/>
                <p:cNvSpPr/>
                <p:nvPr/>
              </p:nvSpPr>
              <p:spPr>
                <a:xfrm>
                  <a:off x="2531145" y="5443153"/>
                  <a:ext cx="1855170" cy="71628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i="1" dirty="0" smtClean="0">
                                <a:latin typeface="Cambria Math" panose="02040503050406030204" pitchFamily="18" charset="0"/>
                                <a:ea typeface="微软雅黑" panose="020B0503020204020204" pitchFamily="34" charset="-122"/>
                              </a:rPr>
                            </m:ctrlPr>
                          </m:sSubPr>
                          <m:e>
                            <m:r>
                              <a:rPr lang="zh-CN" altLang="en-US" i="1" dirty="0">
                                <a:latin typeface="Cambria Math" panose="02040503050406030204" pitchFamily="18" charset="0"/>
                                <a:ea typeface="微软雅黑" panose="020B0503020204020204" pitchFamily="34" charset="-122"/>
                              </a:rPr>
                              <m:t>𝑟</m:t>
                            </m:r>
                          </m:e>
                          <m:sub>
                            <m:r>
                              <a:rPr lang="zh-CN" altLang="en-US" i="1" dirty="0">
                                <a:latin typeface="Cambria Math" panose="02040503050406030204" pitchFamily="18" charset="0"/>
                                <a:ea typeface="微软雅黑" panose="020B0503020204020204" pitchFamily="34" charset="-122"/>
                              </a:rPr>
                              <m:t>𝑝</m:t>
                            </m:r>
                          </m:sub>
                        </m:sSub>
                        <m:r>
                          <m:rPr>
                            <m:nor/>
                          </m:rPr>
                          <a:rPr lang="zh-CN" altLang="zh-CN" dirty="0">
                            <a:latin typeface="Times New Roman" panose="02020603050405020304" pitchFamily="18" charset="0"/>
                            <a:cs typeface="Times New Roman" panose="02020603050405020304" pitchFamily="18" charset="0"/>
                          </a:rPr>
                          <m:t>​</m:t>
                        </m:r>
                        <m:r>
                          <m:rPr>
                            <m:nor/>
                          </m:rPr>
                          <a:rPr lang="zh-CN" altLang="en-US" i="0" dirty="0" smtClean="0">
                            <a:latin typeface="Cambria Math" panose="02040503050406030204" pitchFamily="18" charset="0"/>
                          </a:rPr>
                          <m:t>=</m:t>
                        </m:r>
                        <m:r>
                          <m:rPr>
                            <m:nor/>
                          </m:rPr>
                          <a:rPr lang="en-US" altLang="zh-CN" b="0" i="0" dirty="0" smtClean="0">
                            <a:latin typeface="Cambria Math" panose="02040503050406030204" pitchFamily="18" charset="0"/>
                          </a:rPr>
                          <m:t> </m:t>
                        </m:r>
                        <m:sSub>
                          <m:sSubPr>
                            <m:ctrlPr>
                              <a:rPr lang="en-US" altLang="zh-CN" i="1" dirty="0">
                                <a:latin typeface="Cambria Math" panose="02040503050406030204" pitchFamily="18" charset="0"/>
                                <a:ea typeface="微软雅黑" panose="020B0503020204020204" pitchFamily="34" charset="-122"/>
                              </a:rPr>
                            </m:ctrlPr>
                          </m:sSubPr>
                          <m:e>
                            <m:r>
                              <a:rPr lang="zh-CN" altLang="en-US" i="1" dirty="0">
                                <a:latin typeface="Cambria Math" panose="02040503050406030204" pitchFamily="18" charset="0"/>
                                <a:ea typeface="微软雅黑" panose="020B0503020204020204" pitchFamily="34" charset="-122"/>
                              </a:rPr>
                              <m:t>𝑟</m:t>
                            </m:r>
                          </m:e>
                          <m:sub>
                            <m:r>
                              <a:rPr lang="en-US" altLang="zh-CN" b="0" i="1" dirty="0" smtClean="0">
                                <a:latin typeface="Cambria Math" panose="02040503050406030204" pitchFamily="18" charset="0"/>
                                <a:ea typeface="微软雅黑" panose="020B0503020204020204" pitchFamily="34" charset="-122"/>
                              </a:rPr>
                              <m:t>𝑠</m:t>
                            </m:r>
                          </m:sub>
                        </m:sSub>
                        <m:r>
                          <a:rPr lang="en-US" altLang="zh-CN" b="0" i="1" dirty="0" smtClean="0">
                            <a:latin typeface="Cambria Math" panose="02040503050406030204" pitchFamily="18" charset="0"/>
                            <a:ea typeface="微软雅黑" panose="020B0503020204020204" pitchFamily="34" charset="-122"/>
                          </a:rPr>
                          <m:t>×</m:t>
                        </m:r>
                        <m:r>
                          <a:rPr lang="en-US" altLang="zh-CN" b="0" i="0" dirty="0" smtClean="0">
                            <a:latin typeface="Cambria Math" panose="02040503050406030204" pitchFamily="18" charset="0"/>
                            <a:ea typeface="微软雅黑" panose="020B0503020204020204" pitchFamily="34" charset="-122"/>
                          </a:rPr>
                          <m:t> </m:t>
                        </m:r>
                        <m:rad>
                          <m:radPr>
                            <m:degHide m:val="on"/>
                            <m:ctrlPr>
                              <a:rPr lang="en-US" altLang="zh-CN" b="0" i="1" dirty="0" smtClean="0">
                                <a:latin typeface="Cambria Math" panose="02040503050406030204" pitchFamily="18" charset="0"/>
                                <a:ea typeface="微软雅黑" panose="020B0503020204020204" pitchFamily="34" charset="-122"/>
                              </a:rPr>
                            </m:ctrlPr>
                          </m:radPr>
                          <m:deg/>
                          <m:e>
                            <m:r>
                              <m:rPr>
                                <m:nor/>
                              </m:rPr>
                              <a:rPr lang="en-US" altLang="zh-CN" dirty="0">
                                <a:solidFill>
                                  <a:srgbClr val="202122"/>
                                </a:solidFill>
                                <a:latin typeface="Arial" panose="020B0604020202020204" pitchFamily="34" charset="0"/>
                              </a:rPr>
                              <m:t>δ</m:t>
                            </m:r>
                          </m:e>
                        </m:rad>
                      </m:oMath>
                    </m:oMathPara>
                  </a14:m>
                  <a:endParaRPr lang="en-US" altLang="zh-CN" b="0" dirty="0">
                    <a:latin typeface="Times New Roman" panose="02020603050405020304" pitchFamily="18" charset="0"/>
                    <a:ea typeface="微软雅黑" panose="020B0503020204020204" pitchFamily="34" charset="-122"/>
                  </a:endParaRPr>
                </a:p>
                <a:p>
                  <a:r>
                    <a:rPr lang="zh-CN" altLang="zh-CN" dirty="0">
                      <a:latin typeface="Times New Roman" panose="02020603050405020304" pitchFamily="18" charset="0"/>
                      <a:cs typeface="Times New Roman" panose="02020603050405020304" pitchFamily="18" charset="0"/>
                    </a:rPr>
                    <a:t>​</a:t>
                  </a:r>
                  <a:endParaRPr lang="zh-CN" altLang="en-US" dirty="0"/>
                </a:p>
              </p:txBody>
            </p:sp>
          </mc:Choice>
          <mc:Fallback xmlns="">
            <p:sp>
              <p:nvSpPr>
                <p:cNvPr id="13" name="矩形 12"/>
                <p:cNvSpPr>
                  <a:spLocks noRot="1" noChangeAspect="1" noMove="1" noResize="1" noEditPoints="1" noAdjustHandles="1" noChangeArrowheads="1" noChangeShapeType="1" noTextEdit="1"/>
                </p:cNvSpPr>
                <p:nvPr/>
              </p:nvSpPr>
              <p:spPr>
                <a:xfrm>
                  <a:off x="2531145" y="5443153"/>
                  <a:ext cx="1855170" cy="716286"/>
                </a:xfrm>
                <a:prstGeom prst="rect">
                  <a:avLst/>
                </a:prstGeom>
                <a:blipFill>
                  <a:blip r:embed="rId5"/>
                  <a:stretch>
                    <a:fillRect l="-2961" b="-12821"/>
                  </a:stretch>
                </a:blipFill>
              </p:spPr>
              <p:txBody>
                <a:bodyPr/>
                <a:lstStyle/>
                <a:p>
                  <a:r>
                    <a:rPr lang="zh-CN" altLang="en-US">
                      <a:noFill/>
                    </a:rPr>
                    <a:t> </a:t>
                  </a:r>
                </a:p>
              </p:txBody>
            </p:sp>
          </mc:Fallback>
        </mc:AlternateContent>
        <p:sp>
          <p:nvSpPr>
            <p:cNvPr id="15" name="矩形 14"/>
            <p:cNvSpPr/>
            <p:nvPr/>
          </p:nvSpPr>
          <p:spPr>
            <a:xfrm>
              <a:off x="520053" y="2262601"/>
              <a:ext cx="6096000" cy="307777"/>
            </a:xfrm>
            <a:prstGeom prst="rect">
              <a:avLst/>
            </a:prstGeom>
          </p:spPr>
          <p:txBody>
            <a:bodyPr>
              <a:spAutoFit/>
            </a:bodyPr>
            <a:lstStyle/>
            <a:p>
              <a:r>
                <a:rPr lang="zh-CN" altLang="en-US" sz="1400" b="1" dirty="0">
                  <a:latin typeface="微软雅黑" panose="020B0503020204020204" pitchFamily="34" charset="-122"/>
                  <a:ea typeface="微软雅黑" panose="020B0503020204020204" pitchFamily="34" charset="-122"/>
                </a:rPr>
                <a:t>凌星深度</a:t>
              </a:r>
              <a:r>
                <a:rPr lang="zh-CN" altLang="en-US" sz="1400" dirty="0">
                  <a:latin typeface="微软雅黑" panose="020B0503020204020204" pitchFamily="34" charset="-122"/>
                  <a:ea typeface="微软雅黑" panose="020B0503020204020204" pitchFamily="34" charset="-122"/>
                </a:rPr>
                <a:t>： 凌星深度，或在凌星期间光通量下降的百分比，可以表示为：</a:t>
              </a:r>
            </a:p>
          </p:txBody>
        </p:sp>
        <mc:AlternateContent xmlns:mc="http://schemas.openxmlformats.org/markup-compatibility/2006" xmlns:a14="http://schemas.microsoft.com/office/drawing/2010/main">
          <mc:Choice Requires="a14">
            <p:sp>
              <p:nvSpPr>
                <p:cNvPr id="17" name="矩形 16"/>
                <p:cNvSpPr/>
                <p:nvPr/>
              </p:nvSpPr>
              <p:spPr>
                <a:xfrm>
                  <a:off x="520053" y="5016892"/>
                  <a:ext cx="6096000" cy="539828"/>
                </a:xfrm>
                <a:prstGeom prst="rect">
                  <a:avLst/>
                </a:prstGeom>
              </p:spPr>
              <p:txBody>
                <a:bodyPr>
                  <a:spAutoFit/>
                </a:bodyPr>
                <a:lstStyle/>
                <a:p>
                  <a:r>
                    <a:rPr lang="zh-CN" altLang="en-US" sz="1400" b="1" dirty="0">
                      <a:latin typeface="微软雅黑" panose="020B0503020204020204" pitchFamily="34" charset="-122"/>
                      <a:ea typeface="微软雅黑" panose="020B0503020204020204" pitchFamily="34" charset="-122"/>
                    </a:rPr>
                    <a:t>推断行星半径</a:t>
                  </a:r>
                  <a:r>
                    <a:rPr lang="zh-CN" altLang="en-US" sz="1400" dirty="0">
                      <a:latin typeface="微软雅黑" panose="020B0503020204020204" pitchFamily="34" charset="-122"/>
                      <a:ea typeface="微软雅黑" panose="020B0503020204020204" pitchFamily="34" charset="-122"/>
                    </a:rPr>
                    <a:t>： 通过测量凌星期间的光通量下降量并已知恒星的半径 </a:t>
                  </a:r>
                  <a14:m>
                    <m:oMath xmlns:m="http://schemas.openxmlformats.org/officeDocument/2006/math">
                      <m:sSub>
                        <m:sSubPr>
                          <m:ctrlPr>
                            <a:rPr lang="en-US" altLang="zh-CN" sz="1400" i="1" dirty="0">
                              <a:latin typeface="Cambria Math" panose="02040503050406030204" pitchFamily="18" charset="0"/>
                              <a:ea typeface="微软雅黑" panose="020B0503020204020204" pitchFamily="34" charset="-122"/>
                            </a:rPr>
                          </m:ctrlPr>
                        </m:sSubPr>
                        <m:e>
                          <m:r>
                            <a:rPr lang="zh-CN" altLang="en-US" sz="1400" i="1" dirty="0">
                              <a:latin typeface="Cambria Math" panose="02040503050406030204" pitchFamily="18" charset="0"/>
                              <a:ea typeface="微软雅黑" panose="020B0503020204020204" pitchFamily="34" charset="-122"/>
                            </a:rPr>
                            <m:t>𝑟</m:t>
                          </m:r>
                        </m:e>
                        <m:sub>
                          <m:r>
                            <a:rPr lang="en-US" altLang="zh-CN" sz="1400" i="1" dirty="0">
                              <a:latin typeface="Cambria Math" panose="02040503050406030204" pitchFamily="18" charset="0"/>
                              <a:ea typeface="微软雅黑" panose="020B0503020204020204" pitchFamily="34" charset="-122"/>
                            </a:rPr>
                            <m:t>𝑠</m:t>
                          </m:r>
                        </m:sub>
                      </m:sSub>
                    </m:oMath>
                  </a14:m>
                  <a:r>
                    <a:rPr lang="en-US" altLang="zh-CN" sz="1400" dirty="0">
                      <a:latin typeface="微软雅黑" panose="020B0503020204020204" pitchFamily="34" charset="-122"/>
                      <a:ea typeface="微软雅黑" panose="020B0503020204020204" pitchFamily="34" charset="-122"/>
                    </a:rPr>
                    <a:t>​</a:t>
                  </a:r>
                  <a:r>
                    <a:rPr lang="zh-CN" altLang="en-US" sz="1400" dirty="0">
                      <a:latin typeface="微软雅黑" panose="020B0503020204020204" pitchFamily="34" charset="-122"/>
                      <a:ea typeface="微软雅黑" panose="020B0503020204020204" pitchFamily="34" charset="-122"/>
                    </a:rPr>
                    <a:t>，可以使用以下关系计算出行星的半径 </a:t>
                  </a:r>
                  <a14:m>
                    <m:oMath xmlns:m="http://schemas.openxmlformats.org/officeDocument/2006/math">
                      <m:sSub>
                        <m:sSubPr>
                          <m:ctrlPr>
                            <a:rPr lang="en-US" altLang="zh-CN" sz="1400" i="1" dirty="0">
                              <a:latin typeface="Cambria Math" panose="02040503050406030204" pitchFamily="18" charset="0"/>
                              <a:ea typeface="微软雅黑" panose="020B0503020204020204" pitchFamily="34" charset="-122"/>
                            </a:rPr>
                          </m:ctrlPr>
                        </m:sSubPr>
                        <m:e>
                          <m:r>
                            <a:rPr lang="zh-CN" altLang="en-US" sz="1400" i="1" dirty="0">
                              <a:latin typeface="Cambria Math" panose="02040503050406030204" pitchFamily="18" charset="0"/>
                              <a:ea typeface="微软雅黑" panose="020B0503020204020204" pitchFamily="34" charset="-122"/>
                            </a:rPr>
                            <m:t>𝑟</m:t>
                          </m:r>
                        </m:e>
                        <m:sub>
                          <m:r>
                            <a:rPr lang="zh-CN" altLang="en-US" sz="1400" i="1" dirty="0">
                              <a:latin typeface="Cambria Math" panose="02040503050406030204" pitchFamily="18" charset="0"/>
                              <a:ea typeface="微软雅黑" panose="020B0503020204020204" pitchFamily="34" charset="-122"/>
                            </a:rPr>
                            <m:t>𝑝</m:t>
                          </m:r>
                        </m:sub>
                      </m:sSub>
                    </m:oMath>
                  </a14:m>
                  <a:r>
                    <a:rPr lang="en-US" altLang="zh-CN" sz="1400" dirty="0">
                      <a:latin typeface="微软雅黑" panose="020B0503020204020204" pitchFamily="34" charset="-122"/>
                      <a:ea typeface="微软雅黑" panose="020B0503020204020204" pitchFamily="34" charset="-122"/>
                    </a:rPr>
                    <a:t>​</a:t>
                  </a:r>
                  <a:r>
                    <a:rPr lang="zh-CN" altLang="en-US" sz="1400" dirty="0">
                      <a:latin typeface="微软雅黑" panose="020B0503020204020204" pitchFamily="34" charset="-122"/>
                      <a:ea typeface="微软雅黑" panose="020B0503020204020204" pitchFamily="34" charset="-122"/>
                    </a:rPr>
                    <a:t>：</a:t>
                  </a:r>
                </a:p>
              </p:txBody>
            </p:sp>
          </mc:Choice>
          <mc:Fallback xmlns="">
            <p:sp>
              <p:nvSpPr>
                <p:cNvPr id="17" name="矩形 16"/>
                <p:cNvSpPr>
                  <a:spLocks noRot="1" noChangeAspect="1" noMove="1" noResize="1" noEditPoints="1" noAdjustHandles="1" noChangeArrowheads="1" noChangeShapeType="1" noTextEdit="1"/>
                </p:cNvSpPr>
                <p:nvPr/>
              </p:nvSpPr>
              <p:spPr>
                <a:xfrm>
                  <a:off x="520053" y="5016892"/>
                  <a:ext cx="6096000" cy="539828"/>
                </a:xfrm>
                <a:prstGeom prst="rect">
                  <a:avLst/>
                </a:prstGeom>
                <a:blipFill>
                  <a:blip r:embed="rId6"/>
                  <a:stretch>
                    <a:fillRect l="-300" t="-4545" b="-795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矩形 17"/>
                <p:cNvSpPr/>
                <p:nvPr/>
              </p:nvSpPr>
              <p:spPr>
                <a:xfrm>
                  <a:off x="441828" y="2667771"/>
                  <a:ext cx="2341475"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400" i="1" dirty="0">
                                <a:latin typeface="Cambria Math" panose="02040503050406030204" pitchFamily="18" charset="0"/>
                                <a:ea typeface="微软雅黑" panose="020B0503020204020204" pitchFamily="34" charset="-122"/>
                              </a:rPr>
                            </m:ctrlPr>
                          </m:sSubPr>
                          <m:e>
                            <m:r>
                              <a:rPr lang="en-US" altLang="zh-CN" sz="1400" i="1" dirty="0">
                                <a:latin typeface="Cambria Math" panose="02040503050406030204" pitchFamily="18" charset="0"/>
                                <a:ea typeface="微软雅黑" panose="020B0503020204020204" pitchFamily="34" charset="-122"/>
                              </a:rPr>
                              <m:t>𝐹</m:t>
                            </m:r>
                          </m:e>
                          <m:sub>
                            <m:r>
                              <a:rPr lang="en-US" altLang="zh-CN" sz="1400" i="1" dirty="0">
                                <a:latin typeface="Cambria Math" panose="02040503050406030204" pitchFamily="18" charset="0"/>
                                <a:ea typeface="微软雅黑" panose="020B0503020204020204" pitchFamily="34" charset="-122"/>
                              </a:rPr>
                              <m:t>𝑜𝑢𝑡</m:t>
                            </m:r>
                          </m:sub>
                        </m:sSub>
                        <m:r>
                          <a:rPr lang="en-US" altLang="zh-CN" sz="1400" b="0" i="1" dirty="0" smtClean="0">
                            <a:latin typeface="Cambria Math" panose="02040503050406030204" pitchFamily="18" charset="0"/>
                            <a:ea typeface="微软雅黑" panose="020B0503020204020204" pitchFamily="34" charset="-122"/>
                          </a:rPr>
                          <m:t>:</m:t>
                        </m:r>
                        <m:r>
                          <m:rPr>
                            <m:nor/>
                          </m:rPr>
                          <a:rPr lang="zh-CN" altLang="en-US" sz="1400" dirty="0">
                            <a:latin typeface="微软雅黑" panose="020B0503020204020204" pitchFamily="34" charset="-122"/>
                            <a:ea typeface="微软雅黑" panose="020B0503020204020204" pitchFamily="34" charset="-122"/>
                          </a:rPr>
                          <m:t>测量凌星外的光通量</m:t>
                        </m:r>
                      </m:oMath>
                    </m:oMathPara>
                  </a14:m>
                  <a:endParaRPr lang="en-US" altLang="zh-CN" sz="1400" dirty="0">
                    <a:latin typeface="微软雅黑" panose="020B0503020204020204" pitchFamily="34" charset="-122"/>
                    <a:ea typeface="微软雅黑" panose="020B0503020204020204" pitchFamily="34" charset="-122"/>
                  </a:endParaRPr>
                </a:p>
                <a:p>
                  <a:pPr/>
                  <a14:m>
                    <m:oMathPara xmlns:m="http://schemas.openxmlformats.org/officeDocument/2006/math">
                      <m:oMathParaPr>
                        <m:jc m:val="centerGroup"/>
                      </m:oMathParaPr>
                      <m:oMath xmlns:m="http://schemas.openxmlformats.org/officeDocument/2006/math">
                        <m:sSub>
                          <m:sSubPr>
                            <m:ctrlPr>
                              <a:rPr lang="en-US" altLang="zh-CN" sz="1400" i="1" dirty="0">
                                <a:latin typeface="Cambria Math" panose="02040503050406030204" pitchFamily="18" charset="0"/>
                                <a:ea typeface="微软雅黑" panose="020B0503020204020204" pitchFamily="34" charset="-122"/>
                              </a:rPr>
                            </m:ctrlPr>
                          </m:sSubPr>
                          <m:e>
                            <m:r>
                              <a:rPr lang="en-US" altLang="zh-CN" sz="1400" i="1" dirty="0">
                                <a:latin typeface="Cambria Math" panose="02040503050406030204" pitchFamily="18" charset="0"/>
                                <a:ea typeface="微软雅黑" panose="020B0503020204020204" pitchFamily="34" charset="-122"/>
                              </a:rPr>
                              <m:t>𝐹</m:t>
                            </m:r>
                          </m:e>
                          <m:sub>
                            <m:r>
                              <a:rPr lang="en-US" altLang="zh-CN" sz="1400" b="0" i="1" dirty="0" smtClean="0">
                                <a:latin typeface="Cambria Math" panose="02040503050406030204" pitchFamily="18" charset="0"/>
                                <a:ea typeface="微软雅黑" panose="020B0503020204020204" pitchFamily="34" charset="-122"/>
                              </a:rPr>
                              <m:t>𝑖𝑛</m:t>
                            </m:r>
                          </m:sub>
                        </m:sSub>
                        <m:r>
                          <a:rPr lang="en-US" altLang="zh-CN" sz="1400" b="0" i="1" dirty="0" smtClean="0">
                            <a:latin typeface="Cambria Math" panose="02040503050406030204" pitchFamily="18" charset="0"/>
                            <a:ea typeface="微软雅黑" panose="020B0503020204020204" pitchFamily="34" charset="-122"/>
                          </a:rPr>
                          <m:t>:</m:t>
                        </m:r>
                        <m:r>
                          <m:rPr>
                            <m:nor/>
                          </m:rPr>
                          <a:rPr lang="zh-CN" altLang="en-US" sz="1400">
                            <a:latin typeface="微软雅黑" panose="020B0503020204020204" pitchFamily="34" charset="-122"/>
                            <a:ea typeface="微软雅黑" panose="020B0503020204020204" pitchFamily="34" charset="-122"/>
                          </a:rPr>
                          <m:t>测量凌星期间的光通量</m:t>
                        </m:r>
                      </m:oMath>
                    </m:oMathPara>
                  </a14:m>
                  <a:endParaRPr lang="zh-CN" altLang="en-US" sz="1400" dirty="0">
                    <a:latin typeface="微软雅黑" panose="020B0503020204020204" pitchFamily="34" charset="-122"/>
                    <a:ea typeface="微软雅黑" panose="020B0503020204020204" pitchFamily="34" charset="-122"/>
                  </a:endParaRPr>
                </a:p>
              </p:txBody>
            </p:sp>
          </mc:Choice>
          <mc:Fallback xmlns="">
            <p:sp>
              <p:nvSpPr>
                <p:cNvPr id="18" name="矩形 17"/>
                <p:cNvSpPr>
                  <a:spLocks noRot="1" noChangeAspect="1" noMove="1" noResize="1" noEditPoints="1" noAdjustHandles="1" noChangeArrowheads="1" noChangeShapeType="1" noTextEdit="1"/>
                </p:cNvSpPr>
                <p:nvPr/>
              </p:nvSpPr>
              <p:spPr>
                <a:xfrm>
                  <a:off x="441828" y="2667771"/>
                  <a:ext cx="2341475" cy="523220"/>
                </a:xfrm>
                <a:prstGeom prst="rect">
                  <a:avLst/>
                </a:prstGeom>
                <a:blipFill>
                  <a:blip r:embed="rId7"/>
                  <a:stretch>
                    <a:fillRect b="-4706"/>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19" name="矩形 18"/>
              <p:cNvSpPr/>
              <p:nvPr/>
            </p:nvSpPr>
            <p:spPr>
              <a:xfrm>
                <a:off x="7792975" y="2875929"/>
                <a:ext cx="65915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dirty="0">
                              <a:latin typeface="Cambria Math" panose="02040503050406030204" pitchFamily="18" charset="0"/>
                              <a:ea typeface="微软雅黑" panose="020B0503020204020204" pitchFamily="34" charset="-122"/>
                            </a:rPr>
                          </m:ctrlPr>
                        </m:sSubPr>
                        <m:e>
                          <m:r>
                            <a:rPr lang="en-US" altLang="zh-CN" i="1" dirty="0">
                              <a:latin typeface="Cambria Math" panose="02040503050406030204" pitchFamily="18" charset="0"/>
                              <a:ea typeface="微软雅黑" panose="020B0503020204020204" pitchFamily="34" charset="-122"/>
                            </a:rPr>
                            <m:t>𝐹</m:t>
                          </m:r>
                        </m:e>
                        <m:sub>
                          <m:r>
                            <a:rPr lang="en-US" altLang="zh-CN" i="1" dirty="0">
                              <a:latin typeface="Cambria Math" panose="02040503050406030204" pitchFamily="18" charset="0"/>
                              <a:ea typeface="微软雅黑" panose="020B0503020204020204" pitchFamily="34" charset="-122"/>
                            </a:rPr>
                            <m:t>𝑜𝑢𝑡</m:t>
                          </m:r>
                        </m:sub>
                      </m:sSub>
                    </m:oMath>
                  </m:oMathPara>
                </a14:m>
                <a:endParaRPr lang="zh-CN" altLang="en-US" dirty="0"/>
              </a:p>
            </p:txBody>
          </p:sp>
        </mc:Choice>
        <mc:Fallback xmlns="">
          <p:sp>
            <p:nvSpPr>
              <p:cNvPr id="19" name="矩形 18"/>
              <p:cNvSpPr>
                <a:spLocks noRot="1" noChangeAspect="1" noMove="1" noResize="1" noEditPoints="1" noAdjustHandles="1" noChangeArrowheads="1" noChangeShapeType="1" noTextEdit="1"/>
              </p:cNvSpPr>
              <p:nvPr/>
            </p:nvSpPr>
            <p:spPr>
              <a:xfrm>
                <a:off x="7792975" y="2875929"/>
                <a:ext cx="659155" cy="369332"/>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矩形 19"/>
              <p:cNvSpPr/>
              <p:nvPr/>
            </p:nvSpPr>
            <p:spPr>
              <a:xfrm>
                <a:off x="9448748" y="4473028"/>
                <a:ext cx="54373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dirty="0">
                              <a:latin typeface="Cambria Math" panose="02040503050406030204" pitchFamily="18" charset="0"/>
                              <a:ea typeface="微软雅黑" panose="020B0503020204020204" pitchFamily="34" charset="-122"/>
                            </a:rPr>
                          </m:ctrlPr>
                        </m:sSubPr>
                        <m:e>
                          <m:r>
                            <a:rPr lang="en-US" altLang="zh-CN" i="1" dirty="0">
                              <a:latin typeface="Cambria Math" panose="02040503050406030204" pitchFamily="18" charset="0"/>
                              <a:ea typeface="微软雅黑" panose="020B0503020204020204" pitchFamily="34" charset="-122"/>
                            </a:rPr>
                            <m:t>𝐹</m:t>
                          </m:r>
                        </m:e>
                        <m:sub>
                          <m:r>
                            <a:rPr lang="en-US" altLang="zh-CN" i="1" dirty="0">
                              <a:latin typeface="Cambria Math" panose="02040503050406030204" pitchFamily="18" charset="0"/>
                              <a:ea typeface="微软雅黑" panose="020B0503020204020204" pitchFamily="34" charset="-122"/>
                            </a:rPr>
                            <m:t>𝑖𝑛</m:t>
                          </m:r>
                        </m:sub>
                      </m:sSub>
                    </m:oMath>
                  </m:oMathPara>
                </a14:m>
                <a:endParaRPr lang="zh-CN" altLang="en-US" dirty="0"/>
              </a:p>
            </p:txBody>
          </p:sp>
        </mc:Choice>
        <mc:Fallback xmlns="">
          <p:sp>
            <p:nvSpPr>
              <p:cNvPr id="20" name="矩形 19"/>
              <p:cNvSpPr>
                <a:spLocks noRot="1" noChangeAspect="1" noMove="1" noResize="1" noEditPoints="1" noAdjustHandles="1" noChangeArrowheads="1" noChangeShapeType="1" noTextEdit="1"/>
              </p:cNvSpPr>
              <p:nvPr/>
            </p:nvSpPr>
            <p:spPr>
              <a:xfrm>
                <a:off x="9448748" y="4473028"/>
                <a:ext cx="543739" cy="369332"/>
              </a:xfrm>
              <a:prstGeom prst="rect">
                <a:avLst/>
              </a:prstGeom>
              <a:blipFill>
                <a:blip r:embed="rId9"/>
                <a:stretch>
                  <a:fillRect b="-1667"/>
                </a:stretch>
              </a:blipFill>
            </p:spPr>
            <p:txBody>
              <a:bodyPr/>
              <a:lstStyle/>
              <a:p>
                <a:r>
                  <a:rPr lang="zh-CN" altLang="en-US">
                    <a:noFill/>
                  </a:rPr>
                  <a:t> </a:t>
                </a:r>
              </a:p>
            </p:txBody>
          </p:sp>
        </mc:Fallback>
      </mc:AlternateContent>
      <p:sp>
        <p:nvSpPr>
          <p:cNvPr id="21" name="Rectangle 1"/>
          <p:cNvSpPr>
            <a:spLocks noChangeArrowheads="1"/>
          </p:cNvSpPr>
          <p:nvPr/>
        </p:nvSpPr>
        <p:spPr bwMode="auto">
          <a:xfrm>
            <a:off x="604843" y="5627996"/>
            <a:ext cx="5476233" cy="1200329"/>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zh-CN" altLang="zh-CN" sz="1200" b="1"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物理模型的基础</a:t>
            </a:r>
            <a:r>
              <a:rPr kumimoji="0" lang="zh-CN" altLang="zh-CN" sz="12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 该模型还假设行星和恒星之间的距离相对较大，以至于我们可以将行星和恒星视为两个圆盘（视角内的圆）。在这种假设下，行星的投影面积和恒星的投影面积的比值决定了凌星期间光通量的变化。</a:t>
            </a:r>
          </a:p>
          <a:p>
            <a:pPr marL="0" marR="0" lvl="0" indent="0" algn="l" defTabSz="914400" rtl="0" eaLnBrk="0" fontAlgn="base" latinLnBrk="0" hangingPunct="0">
              <a:lnSpc>
                <a:spcPct val="100000"/>
              </a:lnSpc>
              <a:spcBef>
                <a:spcPct val="0"/>
              </a:spcBef>
              <a:spcAft>
                <a:spcPct val="0"/>
              </a:spcAft>
              <a:buClrTx/>
              <a:buSzTx/>
              <a:tabLst/>
            </a:pPr>
            <a:r>
              <a:rPr kumimoji="0" lang="zh-CN" altLang="zh-CN" sz="1200" b="1"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理想情况假设</a:t>
            </a:r>
            <a:r>
              <a:rPr kumimoji="0" lang="zh-CN" altLang="zh-CN" sz="12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 这种物理模型假设恒星是均匀发光的，即恒星表面每个区域的亮度相同。在现实中，恒星的亮度分布可能会因为</a:t>
            </a:r>
            <a:r>
              <a:rPr kumimoji="0" lang="zh-CN" altLang="zh-CN" sz="1200" b="1"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边缘昏暗效应</a:t>
            </a:r>
            <a:r>
              <a:rPr kumimoji="0" lang="zh-CN" altLang="zh-CN" sz="12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（Limb Darkening）而略有变化，但这个模型提供了一个很好的近似。</a:t>
            </a:r>
          </a:p>
        </p:txBody>
      </p:sp>
    </p:spTree>
    <p:extLst>
      <p:ext uri="{BB962C8B-B14F-4D97-AF65-F5344CB8AC3E}">
        <p14:creationId xmlns:p14="http://schemas.microsoft.com/office/powerpoint/2010/main" val="13641745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23082E-4189-B65A-A5D2-DDC949EE6B76}"/>
            </a:ext>
          </a:extLst>
        </p:cNvPr>
        <p:cNvGrpSpPr/>
        <p:nvPr/>
      </p:nvGrpSpPr>
      <p:grpSpPr>
        <a:xfrm>
          <a:off x="0" y="0"/>
          <a:ext cx="0" cy="0"/>
          <a:chOff x="0" y="0"/>
          <a:chExt cx="0" cy="0"/>
        </a:xfrm>
      </p:grpSpPr>
      <p:sp>
        <p:nvSpPr>
          <p:cNvPr id="2" name="矩形 1">
            <a:extLst>
              <a:ext uri="{FF2B5EF4-FFF2-40B4-BE49-F238E27FC236}">
                <a16:creationId xmlns:a16="http://schemas.microsoft.com/office/drawing/2014/main" id="{D3C44805-BD2A-542C-1FA1-05E680F0D351}"/>
              </a:ext>
            </a:extLst>
          </p:cNvPr>
          <p:cNvSpPr/>
          <p:nvPr/>
        </p:nvSpPr>
        <p:spPr>
          <a:xfrm>
            <a:off x="7792975" y="6488668"/>
            <a:ext cx="4399025" cy="369332"/>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rPr>
              <a:t>© </a:t>
            </a:r>
            <a:r>
              <a:rPr lang="en-US" altLang="zh-CN" dirty="0" err="1">
                <a:latin typeface="Times New Roman" panose="02020603050405020304" pitchFamily="18" charset="0"/>
                <a:cs typeface="Times New Roman" panose="02020603050405020304" pitchFamily="18" charset="0"/>
              </a:rPr>
              <a:t>kaggle</a:t>
            </a:r>
            <a:r>
              <a:rPr lang="zh-CN" altLang="en-US" dirty="0">
                <a:latin typeface="Times New Roman" panose="02020603050405020304" pitchFamily="18" charset="0"/>
                <a:cs typeface="Times New Roman" panose="02020603050405020304" pitchFamily="18" charset="0"/>
              </a:rPr>
              <a:t>君</a:t>
            </a:r>
            <a:r>
              <a:rPr lang="en-US" altLang="zh-CN" dirty="0">
                <a:latin typeface="Times New Roman" panose="02020603050405020304" pitchFamily="18" charset="0"/>
                <a:cs typeface="Times New Roman" panose="02020603050405020304" pitchFamily="18" charset="0"/>
              </a:rPr>
              <a:t>-</a:t>
            </a:r>
            <a:r>
              <a:rPr lang="en-US" altLang="zh-CN" dirty="0" err="1">
                <a:latin typeface="Times New Roman" panose="02020603050405020304" pitchFamily="18" charset="0"/>
                <a:cs typeface="Times New Roman" panose="02020603050405020304" pitchFamily="18" charset="0"/>
              </a:rPr>
              <a:t>sakura</a:t>
            </a:r>
            <a:r>
              <a:rPr lang="en-US" altLang="zh-CN" dirty="0">
                <a:latin typeface="Times New Roman" panose="02020603050405020304" pitchFamily="18" charset="0"/>
                <a:cs typeface="Times New Roman" panose="02020603050405020304" pitchFamily="18" charset="0"/>
              </a:rPr>
              <a:t>, 2024. All rights reserved.</a:t>
            </a:r>
            <a:endParaRPr lang="zh-CN" altLang="en-US" dirty="0">
              <a:latin typeface="Times New Roman" panose="02020603050405020304" pitchFamily="18" charset="0"/>
              <a:cs typeface="Times New Roman" panose="02020603050405020304" pitchFamily="18" charset="0"/>
            </a:endParaRPr>
          </a:p>
        </p:txBody>
      </p:sp>
      <p:sp>
        <p:nvSpPr>
          <p:cNvPr id="3" name="文本框 2">
            <a:extLst>
              <a:ext uri="{FF2B5EF4-FFF2-40B4-BE49-F238E27FC236}">
                <a16:creationId xmlns:a16="http://schemas.microsoft.com/office/drawing/2014/main" id="{3FCC8F8F-EE79-57BB-8DA8-99CB3BDCB9A3}"/>
              </a:ext>
            </a:extLst>
          </p:cNvPr>
          <p:cNvSpPr txBox="1"/>
          <p:nvPr/>
        </p:nvSpPr>
        <p:spPr>
          <a:xfrm>
            <a:off x="271952" y="449294"/>
            <a:ext cx="9259975" cy="707886"/>
          </a:xfrm>
          <a:prstGeom prst="rect">
            <a:avLst/>
          </a:prstGeom>
          <a:noFill/>
        </p:spPr>
        <p:txBody>
          <a:bodyPr wrap="square" rtlCol="0">
            <a:spAutoFit/>
          </a:bodyPr>
          <a:lstStyle/>
          <a:p>
            <a:r>
              <a:rPr lang="en-US" altLang="zh-CN" sz="4000" b="1" dirty="0">
                <a:latin typeface="Times New Roman" panose="02020603050405020304" pitchFamily="18" charset="0"/>
                <a:cs typeface="Times New Roman" panose="02020603050405020304" pitchFamily="18" charset="0"/>
              </a:rPr>
              <a:t>Fundamentals of Transits</a:t>
            </a:r>
          </a:p>
        </p:txBody>
      </p:sp>
      <p:pic>
        <p:nvPicPr>
          <p:cNvPr id="8" name="图片 7">
            <a:extLst>
              <a:ext uri="{FF2B5EF4-FFF2-40B4-BE49-F238E27FC236}">
                <a16:creationId xmlns:a16="http://schemas.microsoft.com/office/drawing/2014/main" id="{ECF94D01-1B6E-9D19-ECC1-B18CD8DC1820}"/>
              </a:ext>
            </a:extLst>
          </p:cNvPr>
          <p:cNvPicPr>
            <a:picLocks noChangeAspect="1"/>
          </p:cNvPicPr>
          <p:nvPr/>
        </p:nvPicPr>
        <p:blipFill rotWithShape="1">
          <a:blip r:embed="rId2"/>
          <a:srcRect l="67810" t="10599" r="1289" b="42002"/>
          <a:stretch/>
        </p:blipFill>
        <p:spPr>
          <a:xfrm>
            <a:off x="6659419" y="1753004"/>
            <a:ext cx="4941453" cy="3755524"/>
          </a:xfrm>
          <a:prstGeom prst="rect">
            <a:avLst/>
          </a:prstGeom>
          <a:ln>
            <a:noFill/>
          </a:ln>
          <a:effectLst>
            <a:outerShdw blurRad="292100" dist="139700" dir="2700000" algn="tl" rotWithShape="0">
              <a:srgbClr val="333333">
                <a:alpha val="65000"/>
              </a:srgbClr>
            </a:outerShdw>
          </a:effectLst>
        </p:spPr>
      </p:pic>
      <mc:AlternateContent xmlns:mc="http://schemas.openxmlformats.org/markup-compatibility/2006">
        <mc:Choice xmlns:a14="http://schemas.microsoft.com/office/drawing/2010/main" Requires="a14">
          <p:sp>
            <p:nvSpPr>
              <p:cNvPr id="10" name="Rectangle 2">
                <a:extLst>
                  <a:ext uri="{FF2B5EF4-FFF2-40B4-BE49-F238E27FC236}">
                    <a16:creationId xmlns:a16="http://schemas.microsoft.com/office/drawing/2014/main" id="{63B04F44-A10D-9824-C6A0-D4095AC1F096}"/>
                  </a:ext>
                </a:extLst>
              </p:cNvPr>
              <p:cNvSpPr>
                <a:spLocks noChangeArrowheads="1"/>
              </p:cNvSpPr>
              <p:nvPr/>
            </p:nvSpPr>
            <p:spPr bwMode="auto">
              <a:xfrm>
                <a:off x="142039" y="1947267"/>
                <a:ext cx="6172610" cy="944746"/>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altLang="zh-CN" dirty="0">
                    <a:latin typeface="Times New Roman" panose="02020603050405020304" pitchFamily="18" charset="0"/>
                    <a:cs typeface="Times New Roman" panose="02020603050405020304" pitchFamily="18" charset="0"/>
                  </a:rPr>
                  <a:t>The size of a certain </a:t>
                </a:r>
                <a:r>
                  <a:rPr lang="zh-CN" altLang="zh-CN" dirty="0">
                    <a:latin typeface="Times New Roman" panose="02020603050405020304" pitchFamily="18" charset="0"/>
                    <a:cs typeface="Times New Roman" panose="02020603050405020304" pitchFamily="18" charset="0"/>
                  </a:rPr>
                  <a:t>planet (</a:t>
                </a:r>
                <a14:m>
                  <m:oMath xmlns:m="http://schemas.openxmlformats.org/officeDocument/2006/math">
                    <m:sSub>
                      <m:sSubPr>
                        <m:ctrlPr>
                          <a:rPr lang="en-US" altLang="zh-CN" i="1" dirty="0">
                            <a:latin typeface="Cambria Math" panose="02040503050406030204" pitchFamily="18" charset="0"/>
                            <a:ea typeface="微软雅黑" panose="020B0503020204020204" pitchFamily="34" charset="-122"/>
                          </a:rPr>
                        </m:ctrlPr>
                      </m:sSubPr>
                      <m:e>
                        <m:r>
                          <a:rPr lang="zh-CN" altLang="en-US" i="1" dirty="0">
                            <a:latin typeface="Cambria Math" panose="02040503050406030204" pitchFamily="18" charset="0"/>
                            <a:ea typeface="微软雅黑" panose="020B0503020204020204" pitchFamily="34" charset="-122"/>
                          </a:rPr>
                          <m:t>𝑟</m:t>
                        </m:r>
                      </m:e>
                      <m:sub>
                        <m:r>
                          <a:rPr lang="zh-CN" altLang="en-US" i="1" dirty="0">
                            <a:latin typeface="Cambria Math" panose="02040503050406030204" pitchFamily="18" charset="0"/>
                            <a:ea typeface="微软雅黑" panose="020B0503020204020204" pitchFamily="34" charset="-122"/>
                          </a:rPr>
                          <m:t>𝑝</m:t>
                        </m:r>
                      </m:sub>
                    </m:sSub>
                  </m:oMath>
                </a14:m>
                <a:r>
                  <a:rPr lang="zh-CN" altLang="zh-CN"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is a constant.</a:t>
                </a:r>
              </a:p>
              <a:p>
                <a:pPr marL="285750" lvl="0" indent="-285750" eaLnBrk="0" fontAlgn="base" hangingPunct="0">
                  <a:spcBef>
                    <a:spcPct val="0"/>
                  </a:spcBef>
                  <a:spcAft>
                    <a:spcPct val="0"/>
                  </a:spcAft>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The size of a certain star </a:t>
                </a:r>
                <a:r>
                  <a:rPr lang="zh-CN" altLang="zh-CN" dirty="0">
                    <a:latin typeface="Times New Roman" panose="02020603050405020304" pitchFamily="18" charset="0"/>
                    <a:cs typeface="Times New Roman" panose="02020603050405020304" pitchFamily="18" charset="0"/>
                  </a:rPr>
                  <a:t>(</a:t>
                </a:r>
                <a14:m>
                  <m:oMath xmlns:m="http://schemas.openxmlformats.org/officeDocument/2006/math">
                    <m:sSub>
                      <m:sSubPr>
                        <m:ctrlPr>
                          <a:rPr lang="en-US" altLang="zh-CN" i="1" dirty="0" smtClean="0">
                            <a:latin typeface="Cambria Math" panose="02040503050406030204" pitchFamily="18" charset="0"/>
                            <a:ea typeface="微软雅黑" panose="020B0503020204020204" pitchFamily="34" charset="-122"/>
                          </a:rPr>
                        </m:ctrlPr>
                      </m:sSubPr>
                      <m:e>
                        <m:r>
                          <a:rPr lang="zh-CN" altLang="en-US" i="1" dirty="0">
                            <a:latin typeface="Cambria Math" panose="02040503050406030204" pitchFamily="18" charset="0"/>
                            <a:ea typeface="微软雅黑" panose="020B0503020204020204" pitchFamily="34" charset="-122"/>
                          </a:rPr>
                          <m:t>𝑟</m:t>
                        </m:r>
                      </m:e>
                      <m:sub>
                        <m:r>
                          <a:rPr lang="en-US" altLang="zh-CN" b="0" i="1" dirty="0" smtClean="0">
                            <a:latin typeface="Cambria Math" panose="02040503050406030204" pitchFamily="18" charset="0"/>
                            <a:ea typeface="微软雅黑" panose="020B0503020204020204" pitchFamily="34" charset="-122"/>
                          </a:rPr>
                          <m:t>𝑠</m:t>
                        </m:r>
                      </m:sub>
                    </m:sSub>
                  </m:oMath>
                </a14:m>
                <a:r>
                  <a:rPr lang="zh-CN" altLang="zh-CN"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 is various. You should specify the spectral (wavelength) to denote which  </a:t>
                </a:r>
                <a14:m>
                  <m:oMath xmlns:m="http://schemas.openxmlformats.org/officeDocument/2006/math">
                    <m:sSub>
                      <m:sSubPr>
                        <m:ctrlPr>
                          <a:rPr lang="en-US" altLang="zh-CN" i="1" dirty="0">
                            <a:latin typeface="Cambria Math" panose="02040503050406030204" pitchFamily="18" charset="0"/>
                            <a:ea typeface="微软雅黑" panose="020B0503020204020204" pitchFamily="34" charset="-122"/>
                          </a:rPr>
                        </m:ctrlPr>
                      </m:sSubPr>
                      <m:e>
                        <m:r>
                          <a:rPr lang="zh-CN" altLang="en-US" i="1" dirty="0">
                            <a:latin typeface="Cambria Math" panose="02040503050406030204" pitchFamily="18" charset="0"/>
                            <a:ea typeface="微软雅黑" panose="020B0503020204020204" pitchFamily="34" charset="-122"/>
                          </a:rPr>
                          <m:t>𝑟</m:t>
                        </m:r>
                      </m:e>
                      <m:sub>
                        <m:r>
                          <a:rPr lang="en-US" altLang="zh-CN" i="1" dirty="0">
                            <a:latin typeface="Cambria Math" panose="02040503050406030204" pitchFamily="18" charset="0"/>
                            <a:ea typeface="微软雅黑" panose="020B0503020204020204" pitchFamily="34" charset="-122"/>
                          </a:rPr>
                          <m:t>𝑠</m:t>
                        </m:r>
                      </m:sub>
                    </m:sSub>
                  </m:oMath>
                </a14:m>
                <a:r>
                  <a:rPr lang="en-US" altLang="zh-CN" dirty="0">
                    <a:latin typeface="Times New Roman" panose="02020603050405020304" pitchFamily="18" charset="0"/>
                    <a:cs typeface="Times New Roman" panose="02020603050405020304" pitchFamily="18" charset="0"/>
                  </a:rPr>
                  <a:t> is talking about.</a:t>
                </a:r>
              </a:p>
            </p:txBody>
          </p:sp>
        </mc:Choice>
        <mc:Fallback>
          <p:sp>
            <p:nvSpPr>
              <p:cNvPr id="10" name="Rectangle 2">
                <a:extLst>
                  <a:ext uri="{FF2B5EF4-FFF2-40B4-BE49-F238E27FC236}">
                    <a16:creationId xmlns:a16="http://schemas.microsoft.com/office/drawing/2014/main" id="{63B04F44-A10D-9824-C6A0-D4095AC1F096}"/>
                  </a:ext>
                </a:extLst>
              </p:cNvPr>
              <p:cNvSpPr>
                <a:spLocks noRot="1" noChangeAspect="1" noMove="1" noResize="1" noEditPoints="1" noAdjustHandles="1" noChangeArrowheads="1" noChangeShapeType="1" noTextEdit="1"/>
              </p:cNvSpPr>
              <p:nvPr/>
            </p:nvSpPr>
            <p:spPr bwMode="auto">
              <a:xfrm>
                <a:off x="142039" y="1947267"/>
                <a:ext cx="6172610" cy="944746"/>
              </a:xfrm>
              <a:prstGeom prst="rect">
                <a:avLst/>
              </a:prstGeom>
              <a:blipFill>
                <a:blip r:embed="rId3"/>
                <a:stretch>
                  <a:fillRect l="-592" t="-2581" b="-10323"/>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pic>
        <p:nvPicPr>
          <p:cNvPr id="2050" name="Picture 2" descr="Spectral Types For Spring Nights - Sky &amp; Telescope">
            <a:extLst>
              <a:ext uri="{FF2B5EF4-FFF2-40B4-BE49-F238E27FC236}">
                <a16:creationId xmlns:a16="http://schemas.microsoft.com/office/drawing/2014/main" id="{A1240383-D103-7917-4937-94F2326FBF8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2458" y="3084945"/>
            <a:ext cx="4988004" cy="3227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3363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6AE8A1-4EB0-5E34-CCED-D77982577CA7}"/>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2DF81413-EF6B-D6C4-B45A-7D63D07BA6FC}"/>
              </a:ext>
            </a:extLst>
          </p:cNvPr>
          <p:cNvSpPr txBox="1"/>
          <p:nvPr/>
        </p:nvSpPr>
        <p:spPr>
          <a:xfrm>
            <a:off x="271952" y="449294"/>
            <a:ext cx="9259975" cy="707886"/>
          </a:xfrm>
          <a:prstGeom prst="rect">
            <a:avLst/>
          </a:prstGeom>
          <a:noFill/>
        </p:spPr>
        <p:txBody>
          <a:bodyPr wrap="square" rtlCol="0">
            <a:spAutoFit/>
          </a:bodyPr>
          <a:lstStyle/>
          <a:p>
            <a:r>
              <a:rPr lang="en-US" altLang="zh-CN" sz="4000" b="1" dirty="0">
                <a:latin typeface="Times New Roman" panose="02020603050405020304" pitchFamily="18" charset="0"/>
                <a:cs typeface="Times New Roman" panose="02020603050405020304" pitchFamily="18" charset="0"/>
              </a:rPr>
              <a:t>Data Preparation</a:t>
            </a:r>
          </a:p>
        </p:txBody>
      </p:sp>
      <p:sp>
        <p:nvSpPr>
          <p:cNvPr id="3" name="矩形 2">
            <a:extLst>
              <a:ext uri="{FF2B5EF4-FFF2-40B4-BE49-F238E27FC236}">
                <a16:creationId xmlns:a16="http://schemas.microsoft.com/office/drawing/2014/main" id="{4D7A7EAA-A3D8-234D-C68A-BBFD7B7D0285}"/>
              </a:ext>
            </a:extLst>
          </p:cNvPr>
          <p:cNvSpPr/>
          <p:nvPr/>
        </p:nvSpPr>
        <p:spPr>
          <a:xfrm>
            <a:off x="7792975" y="6488668"/>
            <a:ext cx="4399025" cy="369332"/>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rPr>
              <a:t>© </a:t>
            </a:r>
            <a:r>
              <a:rPr lang="en-US" altLang="zh-CN" dirty="0" err="1">
                <a:latin typeface="Times New Roman" panose="02020603050405020304" pitchFamily="18" charset="0"/>
                <a:cs typeface="Times New Roman" panose="02020603050405020304" pitchFamily="18" charset="0"/>
              </a:rPr>
              <a:t>kaggle</a:t>
            </a:r>
            <a:r>
              <a:rPr lang="zh-CN" altLang="en-US" dirty="0">
                <a:latin typeface="Times New Roman" panose="02020603050405020304" pitchFamily="18" charset="0"/>
                <a:cs typeface="Times New Roman" panose="02020603050405020304" pitchFamily="18" charset="0"/>
              </a:rPr>
              <a:t>君</a:t>
            </a:r>
            <a:r>
              <a:rPr lang="en-US" altLang="zh-CN" dirty="0">
                <a:latin typeface="Times New Roman" panose="02020603050405020304" pitchFamily="18" charset="0"/>
                <a:cs typeface="Times New Roman" panose="02020603050405020304" pitchFamily="18" charset="0"/>
              </a:rPr>
              <a:t>-</a:t>
            </a:r>
            <a:r>
              <a:rPr lang="en-US" altLang="zh-CN" dirty="0" err="1">
                <a:latin typeface="Times New Roman" panose="02020603050405020304" pitchFamily="18" charset="0"/>
                <a:cs typeface="Times New Roman" panose="02020603050405020304" pitchFamily="18" charset="0"/>
              </a:rPr>
              <a:t>sakura</a:t>
            </a:r>
            <a:r>
              <a:rPr lang="en-US" altLang="zh-CN" dirty="0">
                <a:latin typeface="Times New Roman" panose="02020603050405020304" pitchFamily="18" charset="0"/>
                <a:cs typeface="Times New Roman" panose="02020603050405020304" pitchFamily="18" charset="0"/>
              </a:rPr>
              <a:t>, 2024. All rights reserved.</a:t>
            </a:r>
            <a:endParaRPr lang="zh-CN" altLang="en-US" dirty="0">
              <a:latin typeface="Times New Roman" panose="02020603050405020304" pitchFamily="18" charset="0"/>
              <a:cs typeface="Times New Roman" panose="02020603050405020304" pitchFamily="18" charset="0"/>
            </a:endParaRPr>
          </a:p>
        </p:txBody>
      </p:sp>
      <p:pic>
        <p:nvPicPr>
          <p:cNvPr id="28" name="图片 27">
            <a:extLst>
              <a:ext uri="{FF2B5EF4-FFF2-40B4-BE49-F238E27FC236}">
                <a16:creationId xmlns:a16="http://schemas.microsoft.com/office/drawing/2014/main" id="{BA71BAA7-11C9-90B5-A21D-801118F05F09}"/>
              </a:ext>
            </a:extLst>
          </p:cNvPr>
          <p:cNvPicPr>
            <a:picLocks noChangeAspect="1"/>
          </p:cNvPicPr>
          <p:nvPr/>
        </p:nvPicPr>
        <p:blipFill>
          <a:blip r:embed="rId3"/>
          <a:srcRect l="1127"/>
          <a:stretch/>
        </p:blipFill>
        <p:spPr>
          <a:xfrm>
            <a:off x="665017" y="1286156"/>
            <a:ext cx="10537453" cy="4814918"/>
          </a:xfrm>
          <a:prstGeom prst="rect">
            <a:avLst/>
          </a:prstGeom>
          <a:ln>
            <a:noFill/>
          </a:ln>
          <a:effectLst>
            <a:outerShdw blurRad="292100" dist="139700" dir="2700000" algn="tl" rotWithShape="0">
              <a:srgbClr val="333333">
                <a:alpha val="65000"/>
              </a:srgbClr>
            </a:outerShdw>
          </a:effectLst>
        </p:spPr>
      </p:pic>
      <p:pic>
        <p:nvPicPr>
          <p:cNvPr id="5" name="图片 4">
            <a:extLst>
              <a:ext uri="{FF2B5EF4-FFF2-40B4-BE49-F238E27FC236}">
                <a16:creationId xmlns:a16="http://schemas.microsoft.com/office/drawing/2014/main" id="{B6D0285E-06D1-4E81-89E6-CB4265C25EEA}"/>
              </a:ext>
            </a:extLst>
          </p:cNvPr>
          <p:cNvPicPr>
            <a:picLocks noChangeAspect="1"/>
          </p:cNvPicPr>
          <p:nvPr/>
        </p:nvPicPr>
        <p:blipFill rotWithShape="1">
          <a:blip r:embed="rId4"/>
          <a:srcRect l="2727" t="10599" r="63720" b="42002"/>
          <a:stretch/>
        </p:blipFill>
        <p:spPr>
          <a:xfrm>
            <a:off x="6102925" y="2719281"/>
            <a:ext cx="1936407" cy="1355356"/>
          </a:xfrm>
          <a:prstGeom prst="rect">
            <a:avLst/>
          </a:prstGeom>
          <a:ln>
            <a:noFill/>
          </a:ln>
          <a:effectLst>
            <a:outerShdw blurRad="292100" dist="139700" dir="2700000" algn="tl" rotWithShape="0">
              <a:srgbClr val="333333">
                <a:alpha val="65000"/>
              </a:srgbClr>
            </a:outerShdw>
          </a:effectLst>
        </p:spPr>
      </p:pic>
      <p:sp>
        <p:nvSpPr>
          <p:cNvPr id="6" name="文本框 5">
            <a:extLst>
              <a:ext uri="{FF2B5EF4-FFF2-40B4-BE49-F238E27FC236}">
                <a16:creationId xmlns:a16="http://schemas.microsoft.com/office/drawing/2014/main" id="{F975ACC1-1785-1F0A-0E4A-15E8EB447ECC}"/>
              </a:ext>
            </a:extLst>
          </p:cNvPr>
          <p:cNvSpPr txBox="1"/>
          <p:nvPr/>
        </p:nvSpPr>
        <p:spPr>
          <a:xfrm>
            <a:off x="4520800" y="541627"/>
            <a:ext cx="6544349" cy="523220"/>
          </a:xfrm>
          <a:prstGeom prst="rect">
            <a:avLst/>
          </a:prstGeom>
          <a:noFill/>
          <a:ln>
            <a:solidFill>
              <a:srgbClr val="FF0000"/>
            </a:solidFill>
          </a:ln>
        </p:spPr>
        <p:txBody>
          <a:bodyPr wrap="square" rtlCol="0">
            <a:spAutoFit/>
          </a:bodyPr>
          <a:lstStyle/>
          <a:p>
            <a:r>
              <a:rPr lang="en-US" altLang="zh-CN" sz="1400" dirty="0">
                <a:latin typeface="Times New Roman" panose="02020603050405020304" pitchFamily="18" charset="0"/>
                <a:cs typeface="Times New Roman" panose="02020603050405020304" pitchFamily="18" charset="0"/>
              </a:rPr>
              <a:t>We highly commend to preprocess data on your own again with corrected configurations in official notebook, as we have found several mistakes in the official notebook.</a:t>
            </a:r>
            <a:endParaRPr lang="en-US" altLang="zh-CN" sz="1400" b="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15570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3C96EB-28DE-BFCB-8020-27DE7262DAD6}"/>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448128A2-6048-74DB-1B41-C4487D9B8436}"/>
              </a:ext>
            </a:extLst>
          </p:cNvPr>
          <p:cNvSpPr txBox="1"/>
          <p:nvPr/>
        </p:nvSpPr>
        <p:spPr>
          <a:xfrm>
            <a:off x="271952" y="449294"/>
            <a:ext cx="9259975" cy="707886"/>
          </a:xfrm>
          <a:prstGeom prst="rect">
            <a:avLst/>
          </a:prstGeom>
          <a:noFill/>
        </p:spPr>
        <p:txBody>
          <a:bodyPr wrap="square" rtlCol="0">
            <a:spAutoFit/>
          </a:bodyPr>
          <a:lstStyle/>
          <a:p>
            <a:r>
              <a:rPr lang="en-US" altLang="zh-CN" sz="4000" b="1" dirty="0">
                <a:latin typeface="Times New Roman" panose="02020603050405020304" pitchFamily="18" charset="0"/>
                <a:cs typeface="Times New Roman" panose="02020603050405020304" pitchFamily="18" charset="0"/>
              </a:rPr>
              <a:t>Data Preparation</a:t>
            </a:r>
          </a:p>
        </p:txBody>
      </p:sp>
      <p:sp>
        <p:nvSpPr>
          <p:cNvPr id="3" name="矩形 2">
            <a:extLst>
              <a:ext uri="{FF2B5EF4-FFF2-40B4-BE49-F238E27FC236}">
                <a16:creationId xmlns:a16="http://schemas.microsoft.com/office/drawing/2014/main" id="{0716BB56-A895-DA38-4BD9-409DC5C119D5}"/>
              </a:ext>
            </a:extLst>
          </p:cNvPr>
          <p:cNvSpPr/>
          <p:nvPr/>
        </p:nvSpPr>
        <p:spPr>
          <a:xfrm>
            <a:off x="7792975" y="6488668"/>
            <a:ext cx="4399025" cy="369332"/>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rPr>
              <a:t>© </a:t>
            </a:r>
            <a:r>
              <a:rPr lang="en-US" altLang="zh-CN" dirty="0" err="1">
                <a:latin typeface="Times New Roman" panose="02020603050405020304" pitchFamily="18" charset="0"/>
                <a:cs typeface="Times New Roman" panose="02020603050405020304" pitchFamily="18" charset="0"/>
              </a:rPr>
              <a:t>kaggle</a:t>
            </a:r>
            <a:r>
              <a:rPr lang="zh-CN" altLang="en-US" dirty="0">
                <a:latin typeface="Times New Roman" panose="02020603050405020304" pitchFamily="18" charset="0"/>
                <a:cs typeface="Times New Roman" panose="02020603050405020304" pitchFamily="18" charset="0"/>
              </a:rPr>
              <a:t>君</a:t>
            </a:r>
            <a:r>
              <a:rPr lang="en-US" altLang="zh-CN" dirty="0">
                <a:latin typeface="Times New Roman" panose="02020603050405020304" pitchFamily="18" charset="0"/>
                <a:cs typeface="Times New Roman" panose="02020603050405020304" pitchFamily="18" charset="0"/>
              </a:rPr>
              <a:t>-</a:t>
            </a:r>
            <a:r>
              <a:rPr lang="en-US" altLang="zh-CN" dirty="0" err="1">
                <a:latin typeface="Times New Roman" panose="02020603050405020304" pitchFamily="18" charset="0"/>
                <a:cs typeface="Times New Roman" panose="02020603050405020304" pitchFamily="18" charset="0"/>
              </a:rPr>
              <a:t>sakura</a:t>
            </a:r>
            <a:r>
              <a:rPr lang="en-US" altLang="zh-CN" dirty="0">
                <a:latin typeface="Times New Roman" panose="02020603050405020304" pitchFamily="18" charset="0"/>
                <a:cs typeface="Times New Roman" panose="02020603050405020304" pitchFamily="18" charset="0"/>
              </a:rPr>
              <a:t>, 2024. All rights reserved.</a:t>
            </a:r>
            <a:endParaRPr lang="zh-CN" altLang="en-US" dirty="0">
              <a:latin typeface="Times New Roman" panose="02020603050405020304" pitchFamily="18" charset="0"/>
              <a:cs typeface="Times New Roman" panose="02020603050405020304" pitchFamily="18" charset="0"/>
            </a:endParaRPr>
          </a:p>
        </p:txBody>
      </p:sp>
      <p:pic>
        <p:nvPicPr>
          <p:cNvPr id="5" name="图片 4">
            <a:extLst>
              <a:ext uri="{FF2B5EF4-FFF2-40B4-BE49-F238E27FC236}">
                <a16:creationId xmlns:a16="http://schemas.microsoft.com/office/drawing/2014/main" id="{504D976A-7FA0-FAF0-0089-E6BD74A9EFF0}"/>
              </a:ext>
            </a:extLst>
          </p:cNvPr>
          <p:cNvPicPr>
            <a:picLocks noChangeAspect="1"/>
          </p:cNvPicPr>
          <p:nvPr/>
        </p:nvPicPr>
        <p:blipFill>
          <a:blip r:embed="rId2"/>
          <a:stretch>
            <a:fillRect/>
          </a:stretch>
        </p:blipFill>
        <p:spPr>
          <a:xfrm>
            <a:off x="368646" y="3568294"/>
            <a:ext cx="11469701" cy="1219370"/>
          </a:xfrm>
          <a:prstGeom prst="rect">
            <a:avLst/>
          </a:prstGeom>
          <a:ln>
            <a:noFill/>
          </a:ln>
          <a:effectLst>
            <a:outerShdw blurRad="292100" dist="139700" dir="2700000" algn="tl" rotWithShape="0">
              <a:srgbClr val="333333">
                <a:alpha val="65000"/>
              </a:srgbClr>
            </a:outerShdw>
          </a:effectLst>
        </p:spPr>
      </p:pic>
      <p:pic>
        <p:nvPicPr>
          <p:cNvPr id="7" name="图片 6">
            <a:extLst>
              <a:ext uri="{FF2B5EF4-FFF2-40B4-BE49-F238E27FC236}">
                <a16:creationId xmlns:a16="http://schemas.microsoft.com/office/drawing/2014/main" id="{05405D68-15BF-64D2-69B6-25DD100B20D8}"/>
              </a:ext>
            </a:extLst>
          </p:cNvPr>
          <p:cNvPicPr>
            <a:picLocks noChangeAspect="1"/>
          </p:cNvPicPr>
          <p:nvPr/>
        </p:nvPicPr>
        <p:blipFill>
          <a:blip r:embed="rId3"/>
          <a:srcRect r="70723"/>
          <a:stretch/>
        </p:blipFill>
        <p:spPr>
          <a:xfrm>
            <a:off x="361149" y="5314565"/>
            <a:ext cx="3341197" cy="862643"/>
          </a:xfrm>
          <a:prstGeom prst="rect">
            <a:avLst/>
          </a:prstGeom>
          <a:ln>
            <a:noFill/>
          </a:ln>
          <a:effectLst>
            <a:outerShdw blurRad="292100" dist="139700" dir="2700000" algn="tl" rotWithShape="0">
              <a:srgbClr val="333333">
                <a:alpha val="65000"/>
              </a:srgbClr>
            </a:outerShdw>
          </a:effectLst>
        </p:spPr>
      </p:pic>
      <p:sp>
        <p:nvSpPr>
          <p:cNvPr id="9" name="文本框 8">
            <a:extLst>
              <a:ext uri="{FF2B5EF4-FFF2-40B4-BE49-F238E27FC236}">
                <a16:creationId xmlns:a16="http://schemas.microsoft.com/office/drawing/2014/main" id="{4C0E26A7-82A2-4A05-BE96-E5EF47602C4A}"/>
              </a:ext>
            </a:extLst>
          </p:cNvPr>
          <p:cNvSpPr txBox="1"/>
          <p:nvPr/>
        </p:nvSpPr>
        <p:spPr>
          <a:xfrm>
            <a:off x="361149" y="4889039"/>
            <a:ext cx="10684163" cy="369332"/>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W</a:t>
            </a:r>
            <a:r>
              <a:rPr lang="zh-CN" altLang="en-US" dirty="0">
                <a:latin typeface="Times New Roman" panose="02020603050405020304" pitchFamily="18" charset="0"/>
                <a:cs typeface="Times New Roman" panose="02020603050405020304" pitchFamily="18" charset="0"/>
              </a:rPr>
              <a:t>e sum up the pixels on the </a:t>
            </a:r>
            <a:r>
              <a:rPr lang="zh-CN" altLang="en-US" b="1" dirty="0">
                <a:latin typeface="Times New Roman" panose="02020603050405020304" pitchFamily="18" charset="0"/>
                <a:cs typeface="Times New Roman" panose="02020603050405020304" pitchFamily="18" charset="0"/>
              </a:rPr>
              <a:t>y-axis</a:t>
            </a:r>
            <a:r>
              <a:rPr lang="zh-CN" altLang="en-US" dirty="0">
                <a:latin typeface="Times New Roman" panose="02020603050405020304" pitchFamily="18" charset="0"/>
                <a:cs typeface="Times New Roman" panose="02020603050405020304" pitchFamily="18" charset="0"/>
              </a:rPr>
              <a:t> to transform the data into 2D images</a:t>
            </a:r>
          </a:p>
        </p:txBody>
      </p:sp>
      <p:sp>
        <p:nvSpPr>
          <p:cNvPr id="11" name="文本框 10">
            <a:extLst>
              <a:ext uri="{FF2B5EF4-FFF2-40B4-BE49-F238E27FC236}">
                <a16:creationId xmlns:a16="http://schemas.microsoft.com/office/drawing/2014/main" id="{7A2A76B1-DE44-8A9A-1CBD-0D3E3F0C10ED}"/>
              </a:ext>
            </a:extLst>
          </p:cNvPr>
          <p:cNvSpPr txBox="1"/>
          <p:nvPr/>
        </p:nvSpPr>
        <p:spPr>
          <a:xfrm>
            <a:off x="361149" y="3164015"/>
            <a:ext cx="11128886" cy="369332"/>
          </a:xfrm>
          <a:prstGeom prst="rect">
            <a:avLst/>
          </a:prstGeom>
          <a:noFill/>
        </p:spPr>
        <p:txBody>
          <a:bodyPr wrap="square">
            <a:spAutoFit/>
          </a:bodyPr>
          <a:lstStyle/>
          <a:p>
            <a:r>
              <a:rPr lang="zh-CN" altLang="en-US" dirty="0">
                <a:latin typeface="Times New Roman" panose="02020603050405020304" pitchFamily="18" charset="0"/>
                <a:cs typeface="Times New Roman" panose="02020603050405020304" pitchFamily="18" charset="0"/>
              </a:rPr>
              <a:t>We create the dataset by adding the FGS frame, crushed in one column, </a:t>
            </a:r>
            <a:r>
              <a:rPr lang="zh-CN" altLang="en-US" b="1" dirty="0">
                <a:latin typeface="Times New Roman" panose="02020603050405020304" pitchFamily="18" charset="0"/>
                <a:cs typeface="Times New Roman" panose="02020603050405020304" pitchFamily="18" charset="0"/>
              </a:rPr>
              <a:t>at the end </a:t>
            </a:r>
            <a:r>
              <a:rPr lang="zh-CN" altLang="en-US" dirty="0">
                <a:latin typeface="Times New Roman" panose="02020603050405020304" pitchFamily="18" charset="0"/>
                <a:cs typeface="Times New Roman" panose="02020603050405020304" pitchFamily="18" charset="0"/>
              </a:rPr>
              <a:t>of the AIRS data cube.  </a:t>
            </a:r>
          </a:p>
        </p:txBody>
      </p:sp>
      <p:pic>
        <p:nvPicPr>
          <p:cNvPr id="10" name="图片 9">
            <a:extLst>
              <a:ext uri="{FF2B5EF4-FFF2-40B4-BE49-F238E27FC236}">
                <a16:creationId xmlns:a16="http://schemas.microsoft.com/office/drawing/2014/main" id="{691F98EE-519D-00B8-9EE8-E8408AF2E840}"/>
              </a:ext>
            </a:extLst>
          </p:cNvPr>
          <p:cNvPicPr>
            <a:picLocks noChangeAspect="1"/>
          </p:cNvPicPr>
          <p:nvPr/>
        </p:nvPicPr>
        <p:blipFill>
          <a:blip r:embed="rId4"/>
          <a:stretch>
            <a:fillRect/>
          </a:stretch>
        </p:blipFill>
        <p:spPr>
          <a:xfrm>
            <a:off x="361149" y="1509997"/>
            <a:ext cx="8192643" cy="1543265"/>
          </a:xfrm>
          <a:prstGeom prst="rect">
            <a:avLst/>
          </a:prstGeom>
          <a:ln>
            <a:noFill/>
          </a:ln>
          <a:effectLst>
            <a:outerShdw blurRad="292100" dist="139700" dir="2700000" algn="tl" rotWithShape="0">
              <a:srgbClr val="333333">
                <a:alpha val="65000"/>
              </a:srgbClr>
            </a:outerShdw>
          </a:effectLst>
        </p:spPr>
      </p:pic>
      <p:sp>
        <p:nvSpPr>
          <p:cNvPr id="13" name="文本框 12">
            <a:extLst>
              <a:ext uri="{FF2B5EF4-FFF2-40B4-BE49-F238E27FC236}">
                <a16:creationId xmlns:a16="http://schemas.microsoft.com/office/drawing/2014/main" id="{6CB934FE-766B-FBF1-42B0-393C01B16DA1}"/>
              </a:ext>
            </a:extLst>
          </p:cNvPr>
          <p:cNvSpPr txBox="1"/>
          <p:nvPr/>
        </p:nvSpPr>
        <p:spPr>
          <a:xfrm>
            <a:off x="4275924" y="680792"/>
            <a:ext cx="6174508" cy="369332"/>
          </a:xfrm>
          <a:prstGeom prst="rect">
            <a:avLst/>
          </a:prstGeom>
          <a:noFill/>
        </p:spPr>
        <p:txBody>
          <a:bodyPr wrap="square">
            <a:spAutoFit/>
          </a:bodyPr>
          <a:lstStyle/>
          <a:p>
            <a:pPr algn="l" fontAlgn="base"/>
            <a:r>
              <a:rPr lang="en-US" altLang="zh-CN" b="1" i="0" dirty="0">
                <a:effectLst/>
                <a:latin typeface="Times New Roman" panose="02020603050405020304" pitchFamily="18" charset="0"/>
              </a:rPr>
              <a:t>1D-CNN for mean transit depth</a:t>
            </a:r>
          </a:p>
        </p:txBody>
      </p:sp>
      <p:pic>
        <p:nvPicPr>
          <p:cNvPr id="4" name="图片 3"/>
          <p:cNvPicPr>
            <a:picLocks noChangeAspect="1"/>
          </p:cNvPicPr>
          <p:nvPr/>
        </p:nvPicPr>
        <p:blipFill>
          <a:blip r:embed="rId5"/>
          <a:stretch>
            <a:fillRect/>
          </a:stretch>
        </p:blipFill>
        <p:spPr>
          <a:xfrm>
            <a:off x="7363178" y="2023558"/>
            <a:ext cx="3822602" cy="991849"/>
          </a:xfrm>
          <a:prstGeom prst="rect">
            <a:avLst/>
          </a:prstGeom>
          <a:ln>
            <a:noFill/>
          </a:ln>
          <a:effectLst>
            <a:outerShdw blurRad="292100" dist="139700" dir="2700000" algn="tl" rotWithShape="0">
              <a:srgbClr val="333333">
                <a:alpha val="65000"/>
              </a:srgbClr>
            </a:outerShdw>
          </a:effectLst>
        </p:spPr>
      </p:pic>
      <p:cxnSp>
        <p:nvCxnSpPr>
          <p:cNvPr id="8" name="直接箭头连接符 7"/>
          <p:cNvCxnSpPr/>
          <p:nvPr/>
        </p:nvCxnSpPr>
        <p:spPr>
          <a:xfrm>
            <a:off x="5657850" y="1955052"/>
            <a:ext cx="1705328" cy="32657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4" name="文本框 13"/>
          <p:cNvSpPr txBox="1"/>
          <p:nvPr/>
        </p:nvSpPr>
        <p:spPr>
          <a:xfrm>
            <a:off x="3216013" y="1896600"/>
            <a:ext cx="1984637" cy="253916"/>
          </a:xfrm>
          <a:prstGeom prst="rect">
            <a:avLst/>
          </a:prstGeom>
          <a:solidFill>
            <a:schemeClr val="bg1"/>
          </a:solidFill>
        </p:spPr>
        <p:txBody>
          <a:bodyPr wrap="square" rtlCol="0">
            <a:spAutoFit/>
          </a:bodyPr>
          <a:lstStyle/>
          <a:p>
            <a:r>
              <a:rPr lang="en-US" altLang="zh-CN" sz="1050" dirty="0">
                <a:latin typeface="Times New Roman" panose="02020603050405020304" pitchFamily="18" charset="0"/>
                <a:cs typeface="Times New Roman" panose="02020603050405020304" pitchFamily="18" charset="0"/>
              </a:rPr>
              <a:t>Shape: (</a:t>
            </a:r>
            <a:r>
              <a:rPr lang="en-US" altLang="zh-CN" sz="1050" dirty="0" err="1">
                <a:latin typeface="Times New Roman" panose="02020603050405020304" pitchFamily="18" charset="0"/>
                <a:cs typeface="Times New Roman" panose="02020603050405020304" pitchFamily="18" charset="0"/>
              </a:rPr>
              <a:t>N_sample,N_wavelength</a:t>
            </a:r>
            <a:r>
              <a:rPr lang="en-US" altLang="zh-CN" sz="1050" dirty="0">
                <a:latin typeface="Times New Roman" panose="02020603050405020304" pitchFamily="18" charset="0"/>
                <a:cs typeface="Times New Roman" panose="02020603050405020304" pitchFamily="18" charset="0"/>
              </a:rPr>
              <a:t>)</a:t>
            </a:r>
            <a:endParaRPr lang="zh-CN" altLang="en-US" sz="1050" dirty="0">
              <a:latin typeface="Times New Roman" panose="02020603050405020304" pitchFamily="18" charset="0"/>
              <a:cs typeface="Times New Roman" panose="02020603050405020304" pitchFamily="18" charset="0"/>
            </a:endParaRPr>
          </a:p>
        </p:txBody>
      </p:sp>
      <p:sp>
        <p:nvSpPr>
          <p:cNvPr id="16" name="矩形 15"/>
          <p:cNvSpPr/>
          <p:nvPr/>
        </p:nvSpPr>
        <p:spPr>
          <a:xfrm>
            <a:off x="8497214" y="2214716"/>
            <a:ext cx="342900" cy="1219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p:cNvSpPr txBox="1"/>
          <p:nvPr/>
        </p:nvSpPr>
        <p:spPr>
          <a:xfrm>
            <a:off x="5394947" y="1117644"/>
            <a:ext cx="525805" cy="253916"/>
          </a:xfrm>
          <a:prstGeom prst="rect">
            <a:avLst/>
          </a:prstGeom>
          <a:solidFill>
            <a:schemeClr val="bg1"/>
          </a:solidFill>
        </p:spPr>
        <p:txBody>
          <a:bodyPr wrap="square" rtlCol="0">
            <a:spAutoFit/>
          </a:bodyPr>
          <a:lstStyle/>
          <a:p>
            <a:r>
              <a:rPr lang="en-US" altLang="zh-CN" sz="1050" dirty="0">
                <a:latin typeface="Times New Roman" panose="02020603050405020304" pitchFamily="18" charset="0"/>
                <a:cs typeface="Times New Roman" panose="02020603050405020304" pitchFamily="18" charset="0"/>
              </a:rPr>
              <a:t>FGS1</a:t>
            </a:r>
            <a:endParaRPr lang="zh-CN" altLang="en-US" sz="1050" dirty="0">
              <a:latin typeface="Times New Roman" panose="02020603050405020304" pitchFamily="18" charset="0"/>
              <a:cs typeface="Times New Roman" panose="02020603050405020304" pitchFamily="18" charset="0"/>
            </a:endParaRPr>
          </a:p>
        </p:txBody>
      </p:sp>
      <p:pic>
        <p:nvPicPr>
          <p:cNvPr id="18" name="图片 17"/>
          <p:cNvPicPr>
            <a:picLocks noChangeAspect="1"/>
          </p:cNvPicPr>
          <p:nvPr/>
        </p:nvPicPr>
        <p:blipFill>
          <a:blip r:embed="rId6"/>
          <a:stretch>
            <a:fillRect/>
          </a:stretch>
        </p:blipFill>
        <p:spPr>
          <a:xfrm>
            <a:off x="5930213" y="1003486"/>
            <a:ext cx="6261787" cy="544365"/>
          </a:xfrm>
          <a:prstGeom prst="rect">
            <a:avLst/>
          </a:prstGeom>
          <a:ln>
            <a:noFill/>
          </a:ln>
          <a:effectLst>
            <a:outerShdw blurRad="292100" dist="139700" dir="2700000" algn="tl" rotWithShape="0">
              <a:srgbClr val="333333">
                <a:alpha val="65000"/>
              </a:srgbClr>
            </a:outerShdw>
          </a:effectLst>
        </p:spPr>
      </p:pic>
      <p:sp>
        <p:nvSpPr>
          <p:cNvPr id="19" name="文本框 18"/>
          <p:cNvSpPr txBox="1"/>
          <p:nvPr/>
        </p:nvSpPr>
        <p:spPr>
          <a:xfrm>
            <a:off x="9274479" y="711715"/>
            <a:ext cx="898221" cy="253916"/>
          </a:xfrm>
          <a:prstGeom prst="rect">
            <a:avLst/>
          </a:prstGeom>
          <a:solidFill>
            <a:schemeClr val="bg1"/>
          </a:solidFill>
        </p:spPr>
        <p:txBody>
          <a:bodyPr wrap="square" rtlCol="0">
            <a:spAutoFit/>
          </a:bodyPr>
          <a:lstStyle/>
          <a:p>
            <a:r>
              <a:rPr lang="en-US" altLang="zh-CN" sz="1050" dirty="0">
                <a:latin typeface="Times New Roman" panose="02020603050405020304" pitchFamily="18" charset="0"/>
                <a:cs typeface="Times New Roman" panose="02020603050405020304" pitchFamily="18" charset="0"/>
              </a:rPr>
              <a:t>AIRS-CH0</a:t>
            </a:r>
            <a:endParaRPr lang="zh-CN" altLang="en-US" sz="1050" dirty="0">
              <a:latin typeface="Times New Roman" panose="02020603050405020304" pitchFamily="18" charset="0"/>
              <a:cs typeface="Times New Roman" panose="02020603050405020304" pitchFamily="18" charset="0"/>
            </a:endParaRPr>
          </a:p>
        </p:txBody>
      </p:sp>
      <p:sp>
        <p:nvSpPr>
          <p:cNvPr id="20" name="矩形 19"/>
          <p:cNvSpPr/>
          <p:nvPr/>
        </p:nvSpPr>
        <p:spPr>
          <a:xfrm>
            <a:off x="8897056" y="2214716"/>
            <a:ext cx="2713052" cy="11586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1" name="直接箭头连接符 20"/>
          <p:cNvCxnSpPr>
            <a:stCxn id="16" idx="0"/>
          </p:cNvCxnSpPr>
          <p:nvPr/>
        </p:nvCxnSpPr>
        <p:spPr>
          <a:xfrm flipH="1" flipV="1">
            <a:off x="6334686" y="1361390"/>
            <a:ext cx="2333978" cy="85332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4" name="直接箭头连接符 23"/>
          <p:cNvCxnSpPr/>
          <p:nvPr/>
        </p:nvCxnSpPr>
        <p:spPr>
          <a:xfrm flipH="1" flipV="1">
            <a:off x="9992487" y="1358140"/>
            <a:ext cx="520002" cy="82604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26" name="图片 25"/>
          <p:cNvPicPr>
            <a:picLocks noChangeAspect="1"/>
          </p:cNvPicPr>
          <p:nvPr/>
        </p:nvPicPr>
        <p:blipFill rotWithShape="1">
          <a:blip r:embed="rId7"/>
          <a:srcRect r="49676" b="80714"/>
          <a:stretch/>
        </p:blipFill>
        <p:spPr>
          <a:xfrm>
            <a:off x="4103155" y="5295394"/>
            <a:ext cx="2455089" cy="1350918"/>
          </a:xfrm>
          <a:prstGeom prst="rect">
            <a:avLst/>
          </a:prstGeom>
          <a:ln>
            <a:noFill/>
          </a:ln>
          <a:effectLst>
            <a:outerShdw blurRad="292100" dist="139700" dir="2700000" algn="tl" rotWithShape="0">
              <a:srgbClr val="333333">
                <a:alpha val="65000"/>
              </a:srgbClr>
            </a:outerShdw>
          </a:effectLst>
        </p:spPr>
      </p:pic>
      <p:pic>
        <p:nvPicPr>
          <p:cNvPr id="27" name="图片 26"/>
          <p:cNvPicPr>
            <a:picLocks noChangeAspect="1"/>
          </p:cNvPicPr>
          <p:nvPr/>
        </p:nvPicPr>
        <p:blipFill rotWithShape="1">
          <a:blip r:embed="rId7"/>
          <a:srcRect t="28229" r="42435" b="61462"/>
          <a:stretch/>
        </p:blipFill>
        <p:spPr>
          <a:xfrm>
            <a:off x="7704151" y="5447916"/>
            <a:ext cx="2808338" cy="722116"/>
          </a:xfrm>
          <a:prstGeom prst="rect">
            <a:avLst/>
          </a:prstGeom>
          <a:ln>
            <a:noFill/>
          </a:ln>
          <a:effectLst>
            <a:outerShdw blurRad="292100" dist="139700" dir="2700000" algn="tl" rotWithShape="0">
              <a:srgbClr val="333333">
                <a:alpha val="65000"/>
              </a:srgbClr>
            </a:outerShdw>
          </a:effectLst>
        </p:spPr>
      </p:pic>
      <p:sp>
        <p:nvSpPr>
          <p:cNvPr id="28" name="右箭头 27"/>
          <p:cNvSpPr/>
          <p:nvPr/>
        </p:nvSpPr>
        <p:spPr>
          <a:xfrm>
            <a:off x="7028736" y="5711569"/>
            <a:ext cx="284085" cy="19481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标注 29"/>
          <p:cNvSpPr/>
          <p:nvPr/>
        </p:nvSpPr>
        <p:spPr>
          <a:xfrm>
            <a:off x="3945813" y="2823489"/>
            <a:ext cx="3302493" cy="314747"/>
          </a:xfrm>
          <a:prstGeom prst="wedgeRectCallout">
            <a:avLst>
              <a:gd name="adj1" fmla="val 48347"/>
              <a:gd name="adj2" fmla="val 82243"/>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latin typeface="Times New Roman" panose="02020603050405020304" pitchFamily="18" charset="0"/>
                <a:cs typeface="Times New Roman" panose="02020603050405020304" pitchFamily="18" charset="0"/>
              </a:rPr>
              <a:t>So, the sequence a bit differ from train_labels.csv.</a:t>
            </a:r>
          </a:p>
        </p:txBody>
      </p:sp>
      <p:sp>
        <p:nvSpPr>
          <p:cNvPr id="6" name="文本框 5">
            <a:extLst>
              <a:ext uri="{FF2B5EF4-FFF2-40B4-BE49-F238E27FC236}">
                <a16:creationId xmlns:a16="http://schemas.microsoft.com/office/drawing/2014/main" id="{2BFFA04B-696D-9A51-5F77-0F6B159A2CBC}"/>
              </a:ext>
            </a:extLst>
          </p:cNvPr>
          <p:cNvSpPr txBox="1"/>
          <p:nvPr/>
        </p:nvSpPr>
        <p:spPr>
          <a:xfrm>
            <a:off x="4143716" y="2520276"/>
            <a:ext cx="2515702" cy="253916"/>
          </a:xfrm>
          <a:prstGeom prst="rect">
            <a:avLst/>
          </a:prstGeom>
          <a:solidFill>
            <a:schemeClr val="bg1"/>
          </a:solidFill>
        </p:spPr>
        <p:txBody>
          <a:bodyPr wrap="square" rtlCol="0">
            <a:spAutoFit/>
          </a:bodyPr>
          <a:lstStyle/>
          <a:p>
            <a:r>
              <a:rPr lang="en-US" altLang="zh-CN" sz="1050" dirty="0">
                <a:latin typeface="Times New Roman" panose="02020603050405020304" pitchFamily="18" charset="0"/>
                <a:cs typeface="Times New Roman" panose="02020603050405020304" pitchFamily="18" charset="0"/>
              </a:rPr>
              <a:t>Calculate mean without FGS1 i.e. wl_1</a:t>
            </a:r>
            <a:endParaRPr lang="zh-CN" altLang="en-US" sz="105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120829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79235E-ADFC-935B-CEE3-86A9865ED475}"/>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5BEF53E1-344C-3F73-A60A-B80ED504FFAC}"/>
              </a:ext>
            </a:extLst>
          </p:cNvPr>
          <p:cNvSpPr txBox="1"/>
          <p:nvPr/>
        </p:nvSpPr>
        <p:spPr>
          <a:xfrm>
            <a:off x="271952" y="449294"/>
            <a:ext cx="9259975" cy="707886"/>
          </a:xfrm>
          <a:prstGeom prst="rect">
            <a:avLst/>
          </a:prstGeom>
          <a:noFill/>
        </p:spPr>
        <p:txBody>
          <a:bodyPr wrap="square" rtlCol="0">
            <a:spAutoFit/>
          </a:bodyPr>
          <a:lstStyle/>
          <a:p>
            <a:r>
              <a:rPr lang="en-US" altLang="zh-CN" sz="4000" b="1" dirty="0">
                <a:latin typeface="Times New Roman" panose="02020603050405020304" pitchFamily="18" charset="0"/>
                <a:cs typeface="Times New Roman" panose="02020603050405020304" pitchFamily="18" charset="0"/>
              </a:rPr>
              <a:t>Data Preparation</a:t>
            </a:r>
          </a:p>
        </p:txBody>
      </p:sp>
      <p:sp>
        <p:nvSpPr>
          <p:cNvPr id="3" name="矩形 2">
            <a:extLst>
              <a:ext uri="{FF2B5EF4-FFF2-40B4-BE49-F238E27FC236}">
                <a16:creationId xmlns:a16="http://schemas.microsoft.com/office/drawing/2014/main" id="{76467AD4-9424-61CB-0E73-8350AD27B6E7}"/>
              </a:ext>
            </a:extLst>
          </p:cNvPr>
          <p:cNvSpPr/>
          <p:nvPr/>
        </p:nvSpPr>
        <p:spPr>
          <a:xfrm>
            <a:off x="7792975" y="6488668"/>
            <a:ext cx="4399025" cy="369332"/>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rPr>
              <a:t>© </a:t>
            </a:r>
            <a:r>
              <a:rPr lang="en-US" altLang="zh-CN" dirty="0" err="1">
                <a:latin typeface="Times New Roman" panose="02020603050405020304" pitchFamily="18" charset="0"/>
                <a:cs typeface="Times New Roman" panose="02020603050405020304" pitchFamily="18" charset="0"/>
              </a:rPr>
              <a:t>kaggle</a:t>
            </a:r>
            <a:r>
              <a:rPr lang="zh-CN" altLang="en-US" dirty="0">
                <a:latin typeface="Times New Roman" panose="02020603050405020304" pitchFamily="18" charset="0"/>
                <a:cs typeface="Times New Roman" panose="02020603050405020304" pitchFamily="18" charset="0"/>
              </a:rPr>
              <a:t>君</a:t>
            </a:r>
            <a:r>
              <a:rPr lang="en-US" altLang="zh-CN" dirty="0">
                <a:latin typeface="Times New Roman" panose="02020603050405020304" pitchFamily="18" charset="0"/>
                <a:cs typeface="Times New Roman" panose="02020603050405020304" pitchFamily="18" charset="0"/>
              </a:rPr>
              <a:t>-</a:t>
            </a:r>
            <a:r>
              <a:rPr lang="en-US" altLang="zh-CN" dirty="0" err="1">
                <a:latin typeface="Times New Roman" panose="02020603050405020304" pitchFamily="18" charset="0"/>
                <a:cs typeface="Times New Roman" panose="02020603050405020304" pitchFamily="18" charset="0"/>
              </a:rPr>
              <a:t>sakura</a:t>
            </a:r>
            <a:r>
              <a:rPr lang="en-US" altLang="zh-CN" dirty="0">
                <a:latin typeface="Times New Roman" panose="02020603050405020304" pitchFamily="18" charset="0"/>
                <a:cs typeface="Times New Roman" panose="02020603050405020304" pitchFamily="18" charset="0"/>
              </a:rPr>
              <a:t>, 2024. All rights reserved.</a:t>
            </a:r>
            <a:endParaRPr lang="zh-CN" altLang="en-US" dirty="0">
              <a:latin typeface="Times New Roman" panose="02020603050405020304" pitchFamily="18" charset="0"/>
              <a:cs typeface="Times New Roman" panose="02020603050405020304" pitchFamily="18" charset="0"/>
            </a:endParaRPr>
          </a:p>
        </p:txBody>
      </p:sp>
      <p:pic>
        <p:nvPicPr>
          <p:cNvPr id="6" name="图片 5">
            <a:extLst>
              <a:ext uri="{FF2B5EF4-FFF2-40B4-BE49-F238E27FC236}">
                <a16:creationId xmlns:a16="http://schemas.microsoft.com/office/drawing/2014/main" id="{7349B14F-2FBD-3DD2-BE2B-A3520E6FA419}"/>
              </a:ext>
            </a:extLst>
          </p:cNvPr>
          <p:cNvPicPr>
            <a:picLocks noChangeAspect="1"/>
          </p:cNvPicPr>
          <p:nvPr/>
        </p:nvPicPr>
        <p:blipFill>
          <a:blip r:embed="rId2"/>
          <a:stretch>
            <a:fillRect/>
          </a:stretch>
        </p:blipFill>
        <p:spPr>
          <a:xfrm>
            <a:off x="271952" y="1929388"/>
            <a:ext cx="11374437" cy="4163006"/>
          </a:xfrm>
          <a:prstGeom prst="rect">
            <a:avLst/>
          </a:prstGeom>
          <a:ln>
            <a:noFill/>
          </a:ln>
          <a:effectLst>
            <a:outerShdw blurRad="292100" dist="139700" dir="2700000" algn="tl" rotWithShape="0">
              <a:srgbClr val="333333">
                <a:alpha val="65000"/>
              </a:srgbClr>
            </a:outerShdw>
          </a:effectLst>
        </p:spPr>
      </p:pic>
      <p:sp>
        <p:nvSpPr>
          <p:cNvPr id="8" name="文本框 7">
            <a:extLst>
              <a:ext uri="{FF2B5EF4-FFF2-40B4-BE49-F238E27FC236}">
                <a16:creationId xmlns:a16="http://schemas.microsoft.com/office/drawing/2014/main" id="{8B0A590C-A548-2605-B1C5-D600C2BEE763}"/>
              </a:ext>
            </a:extLst>
          </p:cNvPr>
          <p:cNvSpPr txBox="1"/>
          <p:nvPr/>
        </p:nvSpPr>
        <p:spPr>
          <a:xfrm>
            <a:off x="271952" y="1184122"/>
            <a:ext cx="10032515" cy="369332"/>
          </a:xfrm>
          <a:prstGeom prst="rect">
            <a:avLst/>
          </a:prstGeom>
          <a:noFill/>
        </p:spPr>
        <p:txBody>
          <a:bodyPr wrap="square">
            <a:spAutoFit/>
          </a:bodyPr>
          <a:lstStyle/>
          <a:p>
            <a:r>
              <a:rPr lang="zh-CN" altLang="en-US" dirty="0">
                <a:latin typeface="Times New Roman" panose="02020603050405020304" pitchFamily="18" charset="0"/>
                <a:cs typeface="Times New Roman" panose="02020603050405020304" pitchFamily="18" charset="0"/>
              </a:rPr>
              <a:t>We divide the images by the star flux assuming the </a:t>
            </a:r>
            <a:r>
              <a:rPr lang="zh-CN" altLang="en-US" b="1" dirty="0">
                <a:solidFill>
                  <a:srgbClr val="FF0000"/>
                </a:solidFill>
                <a:latin typeface="Times New Roman" panose="02020603050405020304" pitchFamily="18" charset="0"/>
                <a:cs typeface="Times New Roman" panose="02020603050405020304" pitchFamily="18" charset="0"/>
              </a:rPr>
              <a:t>first and last 50 instants belong to the out of transit</a:t>
            </a:r>
            <a:r>
              <a:rPr lang="zh-CN" altLang="en-US" dirty="0">
                <a:latin typeface="Times New Roman" panose="02020603050405020304" pitchFamily="18" charset="0"/>
                <a:cs typeface="Times New Roman" panose="02020603050405020304" pitchFamily="18" charset="0"/>
              </a:rPr>
              <a:t>. </a:t>
            </a:r>
          </a:p>
        </p:txBody>
      </p:sp>
      <p:sp>
        <p:nvSpPr>
          <p:cNvPr id="4" name="矩形 3"/>
          <p:cNvSpPr/>
          <p:nvPr/>
        </p:nvSpPr>
        <p:spPr>
          <a:xfrm>
            <a:off x="271952" y="1533114"/>
            <a:ext cx="9895643" cy="369332"/>
          </a:xfrm>
          <a:prstGeom prst="rect">
            <a:avLst/>
          </a:prstGeom>
        </p:spPr>
        <p:txBody>
          <a:bodyPr wrap="square">
            <a:spAutoFit/>
          </a:bodyPr>
          <a:lstStyle/>
          <a:p>
            <a:r>
              <a:rPr lang="zh-CN" altLang="en-US" b="1" dirty="0">
                <a:latin typeface="Times New Roman" panose="02020603050405020304" pitchFamily="18" charset="0"/>
                <a:cs typeface="Times New Roman" panose="02020603050405020304" pitchFamily="18" charset="0"/>
              </a:rPr>
              <a:t>The images are normalized using the star spectrum extracted from the images themselves.</a:t>
            </a:r>
          </a:p>
        </p:txBody>
      </p:sp>
      <p:sp>
        <p:nvSpPr>
          <p:cNvPr id="9" name="矩形 8"/>
          <p:cNvSpPr/>
          <p:nvPr/>
        </p:nvSpPr>
        <p:spPr>
          <a:xfrm>
            <a:off x="8175401" y="2530136"/>
            <a:ext cx="924211" cy="247687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0431263" y="2530136"/>
            <a:ext cx="1004656" cy="247687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Picture 2" descr="File:Theoretical Transiting Exoplanet Light Curve.jpg">
            <a:extLst>
              <a:ext uri="{FF2B5EF4-FFF2-40B4-BE49-F238E27FC236}">
                <a16:creationId xmlns:a16="http://schemas.microsoft.com/office/drawing/2014/main" id="{42F2576E-9464-AFE6-C6BF-522145BA40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09039" y="2009306"/>
            <a:ext cx="4031590" cy="408308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11" name="文本框 10"/>
          <p:cNvSpPr txBox="1"/>
          <p:nvPr/>
        </p:nvSpPr>
        <p:spPr>
          <a:xfrm>
            <a:off x="7792975" y="4050850"/>
            <a:ext cx="1161462" cy="253916"/>
          </a:xfrm>
          <a:prstGeom prst="rect">
            <a:avLst/>
          </a:prstGeom>
          <a:solidFill>
            <a:schemeClr val="bg1"/>
          </a:solidFill>
        </p:spPr>
        <p:txBody>
          <a:bodyPr wrap="square" rtlCol="0">
            <a:spAutoFit/>
          </a:bodyPr>
          <a:lstStyle/>
          <a:p>
            <a:r>
              <a:rPr lang="en-US" altLang="zh-CN" sz="1050" dirty="0">
                <a:latin typeface="Times New Roman" panose="02020603050405020304" pitchFamily="18" charset="0"/>
                <a:cs typeface="Times New Roman" panose="02020603050405020304" pitchFamily="18" charset="0"/>
              </a:rPr>
              <a:t>Out of Transit</a:t>
            </a:r>
            <a:endParaRPr lang="zh-CN" altLang="en-US" sz="1050" dirty="0">
              <a:latin typeface="Times New Roman" panose="02020603050405020304" pitchFamily="18" charset="0"/>
              <a:cs typeface="Times New Roman" panose="02020603050405020304" pitchFamily="18" charset="0"/>
            </a:endParaRPr>
          </a:p>
        </p:txBody>
      </p:sp>
      <p:sp>
        <p:nvSpPr>
          <p:cNvPr id="12" name="文本框 11"/>
          <p:cNvSpPr txBox="1"/>
          <p:nvPr/>
        </p:nvSpPr>
        <p:spPr>
          <a:xfrm>
            <a:off x="10512615" y="4010891"/>
            <a:ext cx="1161462" cy="253916"/>
          </a:xfrm>
          <a:prstGeom prst="rect">
            <a:avLst/>
          </a:prstGeom>
          <a:solidFill>
            <a:schemeClr val="bg1"/>
          </a:solidFill>
        </p:spPr>
        <p:txBody>
          <a:bodyPr wrap="square" rtlCol="0">
            <a:spAutoFit/>
          </a:bodyPr>
          <a:lstStyle/>
          <a:p>
            <a:r>
              <a:rPr lang="en-US" altLang="zh-CN" sz="1050" dirty="0">
                <a:latin typeface="Times New Roman" panose="02020603050405020304" pitchFamily="18" charset="0"/>
                <a:cs typeface="Times New Roman" panose="02020603050405020304" pitchFamily="18" charset="0"/>
              </a:rPr>
              <a:t>Out of Transit</a:t>
            </a:r>
            <a:endParaRPr lang="zh-CN" altLang="en-US" sz="1050" dirty="0">
              <a:latin typeface="Times New Roman" panose="02020603050405020304" pitchFamily="18" charset="0"/>
              <a:cs typeface="Times New Roman" panose="02020603050405020304" pitchFamily="18" charset="0"/>
            </a:endParaRPr>
          </a:p>
        </p:txBody>
      </p:sp>
      <p:sp>
        <p:nvSpPr>
          <p:cNvPr id="13" name="文本框 12"/>
          <p:cNvSpPr txBox="1"/>
          <p:nvPr/>
        </p:nvSpPr>
        <p:spPr>
          <a:xfrm>
            <a:off x="9362707" y="4177808"/>
            <a:ext cx="644854" cy="253916"/>
          </a:xfrm>
          <a:prstGeom prst="rect">
            <a:avLst/>
          </a:prstGeom>
          <a:solidFill>
            <a:schemeClr val="bg1"/>
          </a:solidFill>
        </p:spPr>
        <p:txBody>
          <a:bodyPr wrap="square" rtlCol="0">
            <a:spAutoFit/>
          </a:bodyPr>
          <a:lstStyle/>
          <a:p>
            <a:r>
              <a:rPr lang="en-US" altLang="zh-CN" sz="1050" dirty="0">
                <a:latin typeface="Times New Roman" panose="02020603050405020304" pitchFamily="18" charset="0"/>
                <a:cs typeface="Times New Roman" panose="02020603050405020304" pitchFamily="18" charset="0"/>
              </a:rPr>
              <a:t>Transit</a:t>
            </a:r>
            <a:endParaRPr lang="zh-CN" altLang="en-US" sz="1050" dirty="0">
              <a:latin typeface="Times New Roman" panose="02020603050405020304" pitchFamily="18" charset="0"/>
              <a:cs typeface="Times New Roman" panose="02020603050405020304" pitchFamily="18" charset="0"/>
            </a:endParaRPr>
          </a:p>
        </p:txBody>
      </p:sp>
      <p:sp>
        <p:nvSpPr>
          <p:cNvPr id="14" name="矩形 13"/>
          <p:cNvSpPr/>
          <p:nvPr/>
        </p:nvSpPr>
        <p:spPr>
          <a:xfrm>
            <a:off x="799061" y="4527612"/>
            <a:ext cx="6453519" cy="27360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p:cNvSpPr txBox="1"/>
          <p:nvPr/>
        </p:nvSpPr>
        <p:spPr>
          <a:xfrm>
            <a:off x="4901939" y="4872393"/>
            <a:ext cx="2444005" cy="415498"/>
          </a:xfrm>
          <a:prstGeom prst="rect">
            <a:avLst/>
          </a:prstGeom>
          <a:solidFill>
            <a:schemeClr val="bg1"/>
          </a:solidFill>
        </p:spPr>
        <p:txBody>
          <a:bodyPr wrap="square" rtlCol="0">
            <a:spAutoFit/>
          </a:bodyPr>
          <a:lstStyle/>
          <a:p>
            <a:r>
              <a:rPr lang="en-US" altLang="zh-CN" sz="1050" dirty="0">
                <a:latin typeface="Times New Roman" panose="02020603050405020304" pitchFamily="18" charset="0"/>
                <a:cs typeface="Times New Roman" panose="02020603050405020304" pitchFamily="18" charset="0"/>
              </a:rPr>
              <a:t>Star Spectrum Flux</a:t>
            </a:r>
          </a:p>
          <a:p>
            <a:r>
              <a:rPr lang="zh-CN" altLang="en-US" sz="1050" dirty="0">
                <a:latin typeface="Times New Roman" panose="02020603050405020304" pitchFamily="18" charset="0"/>
                <a:cs typeface="Times New Roman" panose="02020603050405020304" pitchFamily="18" charset="0"/>
              </a:rPr>
              <a:t>不发生凌日时，恒星自己的光谱特征</a:t>
            </a:r>
          </a:p>
        </p:txBody>
      </p:sp>
      <p:sp>
        <p:nvSpPr>
          <p:cNvPr id="7" name="文本框 6">
            <a:extLst>
              <a:ext uri="{FF2B5EF4-FFF2-40B4-BE49-F238E27FC236}">
                <a16:creationId xmlns:a16="http://schemas.microsoft.com/office/drawing/2014/main" id="{906C2CC7-A280-33B5-969D-252A1C8664AC}"/>
              </a:ext>
            </a:extLst>
          </p:cNvPr>
          <p:cNvSpPr txBox="1"/>
          <p:nvPr/>
        </p:nvSpPr>
        <p:spPr>
          <a:xfrm>
            <a:off x="4582962" y="2340287"/>
            <a:ext cx="2444005" cy="415498"/>
          </a:xfrm>
          <a:prstGeom prst="rect">
            <a:avLst/>
          </a:prstGeom>
          <a:solidFill>
            <a:schemeClr val="bg1"/>
          </a:solidFill>
        </p:spPr>
        <p:txBody>
          <a:bodyPr wrap="square" rtlCol="0">
            <a:spAutoFit/>
          </a:bodyPr>
          <a:lstStyle/>
          <a:p>
            <a:r>
              <a:rPr lang="en-US" altLang="zh-CN" sz="1050" i="1" dirty="0" err="1">
                <a:latin typeface="Times New Roman" panose="02020603050405020304" pitchFamily="18" charset="0"/>
                <a:cs typeface="Times New Roman" panose="02020603050405020304" pitchFamily="18" charset="0"/>
              </a:rPr>
              <a:t>Create_dataset_norm</a:t>
            </a:r>
            <a:r>
              <a:rPr lang="en-US" altLang="zh-CN" sz="1050" i="1" dirty="0">
                <a:latin typeface="Times New Roman" panose="02020603050405020304" pitchFamily="18" charset="0"/>
                <a:cs typeface="Times New Roman" panose="02020603050405020304" pitchFamily="18" charset="0"/>
              </a:rPr>
              <a:t> </a:t>
            </a:r>
            <a:r>
              <a:rPr lang="en-US" altLang="zh-CN" sz="1050" dirty="0">
                <a:latin typeface="Times New Roman" panose="02020603050405020304" pitchFamily="18" charset="0"/>
                <a:cs typeface="Times New Roman" panose="02020603050405020304" pitchFamily="18" charset="0"/>
              </a:rPr>
              <a:t>function seems to be not used in the notebook. Check it.</a:t>
            </a:r>
            <a:endParaRPr lang="zh-CN" altLang="en-US" sz="105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873929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24D4A9-7DE5-6A2E-9F05-E10AFD5C37CA}"/>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0C030F85-A3C3-A353-AAAE-C1D3FC934D68}"/>
              </a:ext>
            </a:extLst>
          </p:cNvPr>
          <p:cNvSpPr txBox="1"/>
          <p:nvPr/>
        </p:nvSpPr>
        <p:spPr>
          <a:xfrm>
            <a:off x="271952" y="449294"/>
            <a:ext cx="9259975" cy="707886"/>
          </a:xfrm>
          <a:prstGeom prst="rect">
            <a:avLst/>
          </a:prstGeom>
          <a:noFill/>
        </p:spPr>
        <p:txBody>
          <a:bodyPr wrap="square" rtlCol="0">
            <a:spAutoFit/>
          </a:bodyPr>
          <a:lstStyle/>
          <a:p>
            <a:r>
              <a:rPr lang="en-US" altLang="zh-CN" sz="4000" b="1" dirty="0">
                <a:latin typeface="Times New Roman" panose="02020603050405020304" pitchFamily="18" charset="0"/>
                <a:cs typeface="Times New Roman" panose="02020603050405020304" pitchFamily="18" charset="0"/>
              </a:rPr>
              <a:t>Data Preparation</a:t>
            </a:r>
          </a:p>
        </p:txBody>
      </p:sp>
      <p:sp>
        <p:nvSpPr>
          <p:cNvPr id="3" name="矩形 2">
            <a:extLst>
              <a:ext uri="{FF2B5EF4-FFF2-40B4-BE49-F238E27FC236}">
                <a16:creationId xmlns:a16="http://schemas.microsoft.com/office/drawing/2014/main" id="{8A4EDBDA-39BE-98F3-72E3-E490FC66093D}"/>
              </a:ext>
            </a:extLst>
          </p:cNvPr>
          <p:cNvSpPr/>
          <p:nvPr/>
        </p:nvSpPr>
        <p:spPr>
          <a:xfrm>
            <a:off x="7792975" y="6488668"/>
            <a:ext cx="4399025" cy="369332"/>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rPr>
              <a:t>© </a:t>
            </a:r>
            <a:r>
              <a:rPr lang="en-US" altLang="zh-CN" dirty="0" err="1">
                <a:latin typeface="Times New Roman" panose="02020603050405020304" pitchFamily="18" charset="0"/>
                <a:cs typeface="Times New Roman" panose="02020603050405020304" pitchFamily="18" charset="0"/>
              </a:rPr>
              <a:t>kaggle</a:t>
            </a:r>
            <a:r>
              <a:rPr lang="zh-CN" altLang="en-US" dirty="0">
                <a:latin typeface="Times New Roman" panose="02020603050405020304" pitchFamily="18" charset="0"/>
                <a:cs typeface="Times New Roman" panose="02020603050405020304" pitchFamily="18" charset="0"/>
              </a:rPr>
              <a:t>君</a:t>
            </a:r>
            <a:r>
              <a:rPr lang="en-US" altLang="zh-CN" dirty="0">
                <a:latin typeface="Times New Roman" panose="02020603050405020304" pitchFamily="18" charset="0"/>
                <a:cs typeface="Times New Roman" panose="02020603050405020304" pitchFamily="18" charset="0"/>
              </a:rPr>
              <a:t>-</a:t>
            </a:r>
            <a:r>
              <a:rPr lang="en-US" altLang="zh-CN" dirty="0" err="1">
                <a:latin typeface="Times New Roman" panose="02020603050405020304" pitchFamily="18" charset="0"/>
                <a:cs typeface="Times New Roman" panose="02020603050405020304" pitchFamily="18" charset="0"/>
              </a:rPr>
              <a:t>sakura</a:t>
            </a:r>
            <a:r>
              <a:rPr lang="en-US" altLang="zh-CN" dirty="0">
                <a:latin typeface="Times New Roman" panose="02020603050405020304" pitchFamily="18" charset="0"/>
                <a:cs typeface="Times New Roman" panose="02020603050405020304" pitchFamily="18" charset="0"/>
              </a:rPr>
              <a:t>, 2024. All rights reserved.</a:t>
            </a:r>
            <a:endParaRPr lang="zh-CN" altLang="en-US" dirty="0">
              <a:latin typeface="Times New Roman" panose="02020603050405020304" pitchFamily="18" charset="0"/>
              <a:cs typeface="Times New Roman" panose="02020603050405020304" pitchFamily="18" charset="0"/>
            </a:endParaRPr>
          </a:p>
        </p:txBody>
      </p:sp>
      <p:sp>
        <p:nvSpPr>
          <p:cNvPr id="5" name="文本框 4">
            <a:extLst>
              <a:ext uri="{FF2B5EF4-FFF2-40B4-BE49-F238E27FC236}">
                <a16:creationId xmlns:a16="http://schemas.microsoft.com/office/drawing/2014/main" id="{D811ABAE-B214-4ED0-0D3D-182530317034}"/>
              </a:ext>
            </a:extLst>
          </p:cNvPr>
          <p:cNvSpPr txBox="1"/>
          <p:nvPr/>
        </p:nvSpPr>
        <p:spPr>
          <a:xfrm>
            <a:off x="602769" y="1157180"/>
            <a:ext cx="10813376" cy="646331"/>
          </a:xfrm>
          <a:prstGeom prst="rect">
            <a:avLst/>
          </a:prstGeom>
          <a:noFill/>
        </p:spPr>
        <p:txBody>
          <a:bodyPr wrap="square">
            <a:spAutoFit/>
          </a:bodyPr>
          <a:lstStyle/>
          <a:p>
            <a:r>
              <a:rPr lang="en-US" altLang="zh-CN" b="0" i="0" dirty="0">
                <a:effectLst/>
                <a:latin typeface="Times New Roman" panose="02020603050405020304" pitchFamily="18" charset="0"/>
              </a:rPr>
              <a:t>We start by computing a "white curve", that is actually the sum of the signal over the all image, as a function of time. We split the data and normalize the train/valid/test data.</a:t>
            </a:r>
            <a:endParaRPr lang="zh-CN" altLang="en-US" dirty="0"/>
          </a:p>
        </p:txBody>
      </p:sp>
      <p:pic>
        <p:nvPicPr>
          <p:cNvPr id="9" name="图片 8">
            <a:extLst>
              <a:ext uri="{FF2B5EF4-FFF2-40B4-BE49-F238E27FC236}">
                <a16:creationId xmlns:a16="http://schemas.microsoft.com/office/drawing/2014/main" id="{6FFEFD8F-62D2-CF9F-FE5B-ACB7EE966000}"/>
              </a:ext>
            </a:extLst>
          </p:cNvPr>
          <p:cNvPicPr>
            <a:picLocks noChangeAspect="1"/>
          </p:cNvPicPr>
          <p:nvPr/>
        </p:nvPicPr>
        <p:blipFill>
          <a:blip r:embed="rId2"/>
          <a:stretch>
            <a:fillRect/>
          </a:stretch>
        </p:blipFill>
        <p:spPr>
          <a:xfrm>
            <a:off x="1096134" y="1803511"/>
            <a:ext cx="9999731" cy="4486412"/>
          </a:xfrm>
          <a:prstGeom prst="rect">
            <a:avLst/>
          </a:prstGeom>
          <a:ln>
            <a:noFill/>
          </a:ln>
          <a:effectLst>
            <a:outerShdw blurRad="292100" dist="139700" dir="2700000" algn="tl" rotWithShape="0">
              <a:srgbClr val="333333">
                <a:alpha val="65000"/>
              </a:srgbClr>
            </a:outerShdw>
          </a:effectLst>
        </p:spPr>
      </p:pic>
      <p:sp>
        <p:nvSpPr>
          <p:cNvPr id="4" name="矩形标注 29">
            <a:extLst>
              <a:ext uri="{FF2B5EF4-FFF2-40B4-BE49-F238E27FC236}">
                <a16:creationId xmlns:a16="http://schemas.microsoft.com/office/drawing/2014/main" id="{1C57586B-66FD-7B61-ADA3-6AA890C10B78}"/>
              </a:ext>
            </a:extLst>
          </p:cNvPr>
          <p:cNvSpPr/>
          <p:nvPr/>
        </p:nvSpPr>
        <p:spPr>
          <a:xfrm>
            <a:off x="4692073" y="568077"/>
            <a:ext cx="6294357" cy="428138"/>
          </a:xfrm>
          <a:prstGeom prst="wedgeRectCallout">
            <a:avLst>
              <a:gd name="adj1" fmla="val -31077"/>
              <a:gd name="adj2" fmla="val 164062"/>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latin typeface="Times New Roman" panose="02020603050405020304" pitchFamily="18" charset="0"/>
                <a:cs typeface="Times New Roman" panose="02020603050405020304" pitchFamily="18" charset="0"/>
              </a:rPr>
              <a:t>Actually,  if you are convinced with your model, you do not need test set (this notebook do not split test set either). Just run your code on the test set officially provided for scoring.</a:t>
            </a:r>
          </a:p>
        </p:txBody>
      </p:sp>
      <p:sp>
        <p:nvSpPr>
          <p:cNvPr id="6" name="文本框 5">
            <a:extLst>
              <a:ext uri="{FF2B5EF4-FFF2-40B4-BE49-F238E27FC236}">
                <a16:creationId xmlns:a16="http://schemas.microsoft.com/office/drawing/2014/main" id="{A35EDC03-84B1-D81B-6191-D57D46CBF2A6}"/>
              </a:ext>
            </a:extLst>
          </p:cNvPr>
          <p:cNvSpPr txBox="1"/>
          <p:nvPr/>
        </p:nvSpPr>
        <p:spPr>
          <a:xfrm>
            <a:off x="3469603" y="2454591"/>
            <a:ext cx="5203341" cy="307777"/>
          </a:xfrm>
          <a:prstGeom prst="rect">
            <a:avLst/>
          </a:prstGeom>
          <a:noFill/>
          <a:ln>
            <a:solidFill>
              <a:srgbClr val="FF0000"/>
            </a:solidFill>
          </a:ln>
        </p:spPr>
        <p:txBody>
          <a:bodyPr wrap="square" rtlCol="0">
            <a:spAutoFit/>
          </a:bodyPr>
          <a:lstStyle/>
          <a:p>
            <a:r>
              <a:rPr lang="en-US" altLang="zh-CN" sz="1400" dirty="0">
                <a:latin typeface="Times New Roman" panose="02020603050405020304" pitchFamily="18" charset="0"/>
                <a:cs typeface="Times New Roman" panose="02020603050405020304" pitchFamily="18" charset="0"/>
              </a:rPr>
              <a:t>Again, as mentioned before, this part is confusing. Try your own.</a:t>
            </a:r>
            <a:endParaRPr lang="en-US" altLang="zh-CN" sz="1400" b="0" dirty="0">
              <a:latin typeface="Times New Roman" panose="02020603050405020304" pitchFamily="18" charset="0"/>
              <a:cs typeface="Times New Roman" panose="02020603050405020304" pitchFamily="18" charset="0"/>
            </a:endParaRPr>
          </a:p>
        </p:txBody>
      </p:sp>
      <p:pic>
        <p:nvPicPr>
          <p:cNvPr id="8" name="图片 7">
            <a:extLst>
              <a:ext uri="{FF2B5EF4-FFF2-40B4-BE49-F238E27FC236}">
                <a16:creationId xmlns:a16="http://schemas.microsoft.com/office/drawing/2014/main" id="{805BE737-AE64-0AD6-B5CE-2518348AFF36}"/>
              </a:ext>
            </a:extLst>
          </p:cNvPr>
          <p:cNvPicPr>
            <a:picLocks noChangeAspect="1"/>
          </p:cNvPicPr>
          <p:nvPr/>
        </p:nvPicPr>
        <p:blipFill rotWithShape="1">
          <a:blip r:embed="rId3"/>
          <a:srcRect l="58078" r="2542" b="80716"/>
          <a:stretch/>
        </p:blipFill>
        <p:spPr>
          <a:xfrm>
            <a:off x="8289765" y="3652793"/>
            <a:ext cx="2484323" cy="174670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2252305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A7BA88-7762-8D21-851A-7ABAB12C4CF5}"/>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985798F6-CDD3-45D1-3D6C-C58347A86CC4}"/>
              </a:ext>
            </a:extLst>
          </p:cNvPr>
          <p:cNvSpPr txBox="1"/>
          <p:nvPr/>
        </p:nvSpPr>
        <p:spPr>
          <a:xfrm>
            <a:off x="271952" y="449294"/>
            <a:ext cx="9259975" cy="707886"/>
          </a:xfrm>
          <a:prstGeom prst="rect">
            <a:avLst/>
          </a:prstGeom>
          <a:noFill/>
        </p:spPr>
        <p:txBody>
          <a:bodyPr wrap="square" rtlCol="0">
            <a:spAutoFit/>
          </a:bodyPr>
          <a:lstStyle/>
          <a:p>
            <a:r>
              <a:rPr lang="en-US" altLang="zh-CN" sz="4000" b="1" dirty="0">
                <a:latin typeface="Times New Roman" panose="02020603050405020304" pitchFamily="18" charset="0"/>
                <a:cs typeface="Times New Roman" panose="02020603050405020304" pitchFamily="18" charset="0"/>
              </a:rPr>
              <a:t>Data Preparation</a:t>
            </a:r>
          </a:p>
        </p:txBody>
      </p:sp>
      <p:sp>
        <p:nvSpPr>
          <p:cNvPr id="3" name="矩形 2">
            <a:extLst>
              <a:ext uri="{FF2B5EF4-FFF2-40B4-BE49-F238E27FC236}">
                <a16:creationId xmlns:a16="http://schemas.microsoft.com/office/drawing/2014/main" id="{A3B15275-1FC7-F653-5B0E-F861C80FB490}"/>
              </a:ext>
            </a:extLst>
          </p:cNvPr>
          <p:cNvSpPr/>
          <p:nvPr/>
        </p:nvSpPr>
        <p:spPr>
          <a:xfrm>
            <a:off x="7792975" y="6488668"/>
            <a:ext cx="4399025" cy="369332"/>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rPr>
              <a:t>© </a:t>
            </a:r>
            <a:r>
              <a:rPr lang="en-US" altLang="zh-CN" dirty="0" err="1">
                <a:latin typeface="Times New Roman" panose="02020603050405020304" pitchFamily="18" charset="0"/>
                <a:cs typeface="Times New Roman" panose="02020603050405020304" pitchFamily="18" charset="0"/>
              </a:rPr>
              <a:t>kaggle</a:t>
            </a:r>
            <a:r>
              <a:rPr lang="zh-CN" altLang="en-US" dirty="0">
                <a:latin typeface="Times New Roman" panose="02020603050405020304" pitchFamily="18" charset="0"/>
                <a:cs typeface="Times New Roman" panose="02020603050405020304" pitchFamily="18" charset="0"/>
              </a:rPr>
              <a:t>君</a:t>
            </a:r>
            <a:r>
              <a:rPr lang="en-US" altLang="zh-CN" dirty="0">
                <a:latin typeface="Times New Roman" panose="02020603050405020304" pitchFamily="18" charset="0"/>
                <a:cs typeface="Times New Roman" panose="02020603050405020304" pitchFamily="18" charset="0"/>
              </a:rPr>
              <a:t>-</a:t>
            </a:r>
            <a:r>
              <a:rPr lang="en-US" altLang="zh-CN" dirty="0" err="1">
                <a:latin typeface="Times New Roman" panose="02020603050405020304" pitchFamily="18" charset="0"/>
                <a:cs typeface="Times New Roman" panose="02020603050405020304" pitchFamily="18" charset="0"/>
              </a:rPr>
              <a:t>sakura</a:t>
            </a:r>
            <a:r>
              <a:rPr lang="en-US" altLang="zh-CN" dirty="0">
                <a:latin typeface="Times New Roman" panose="02020603050405020304" pitchFamily="18" charset="0"/>
                <a:cs typeface="Times New Roman" panose="02020603050405020304" pitchFamily="18" charset="0"/>
              </a:rPr>
              <a:t>, 2024. All rights reserved.</a:t>
            </a:r>
            <a:endParaRPr lang="zh-CN" altLang="en-US" dirty="0">
              <a:latin typeface="Times New Roman" panose="02020603050405020304" pitchFamily="18" charset="0"/>
              <a:cs typeface="Times New Roman" panose="02020603050405020304" pitchFamily="18" charset="0"/>
            </a:endParaRPr>
          </a:p>
        </p:txBody>
      </p:sp>
      <p:pic>
        <p:nvPicPr>
          <p:cNvPr id="6" name="图片 5">
            <a:extLst>
              <a:ext uri="{FF2B5EF4-FFF2-40B4-BE49-F238E27FC236}">
                <a16:creationId xmlns:a16="http://schemas.microsoft.com/office/drawing/2014/main" id="{72BCEB4C-9334-EC99-AC35-754437DE3BC0}"/>
              </a:ext>
            </a:extLst>
          </p:cNvPr>
          <p:cNvPicPr>
            <a:picLocks noChangeAspect="1"/>
          </p:cNvPicPr>
          <p:nvPr/>
        </p:nvPicPr>
        <p:blipFill>
          <a:blip r:embed="rId2"/>
          <a:stretch>
            <a:fillRect/>
          </a:stretch>
        </p:blipFill>
        <p:spPr>
          <a:xfrm>
            <a:off x="778774" y="1131162"/>
            <a:ext cx="10766526" cy="535750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9835403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25E9AD-4EFE-0870-BF09-DC7460D3725D}"/>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CC9833DC-A792-7F29-F4B0-B770E19AD754}"/>
              </a:ext>
            </a:extLst>
          </p:cNvPr>
          <p:cNvSpPr txBox="1"/>
          <p:nvPr/>
        </p:nvSpPr>
        <p:spPr>
          <a:xfrm>
            <a:off x="271952" y="449294"/>
            <a:ext cx="9259975" cy="707886"/>
          </a:xfrm>
          <a:prstGeom prst="rect">
            <a:avLst/>
          </a:prstGeom>
          <a:noFill/>
        </p:spPr>
        <p:txBody>
          <a:bodyPr wrap="square" rtlCol="0">
            <a:spAutoFit/>
          </a:bodyPr>
          <a:lstStyle/>
          <a:p>
            <a:r>
              <a:rPr lang="en-US" altLang="zh-CN" sz="4000" b="1" dirty="0">
                <a:latin typeface="Times New Roman" panose="02020603050405020304" pitchFamily="18" charset="0"/>
                <a:cs typeface="Times New Roman" panose="02020603050405020304" pitchFamily="18" charset="0"/>
              </a:rPr>
              <a:t>Data Preparation</a:t>
            </a:r>
          </a:p>
        </p:txBody>
      </p:sp>
      <p:sp>
        <p:nvSpPr>
          <p:cNvPr id="3" name="矩形 2">
            <a:extLst>
              <a:ext uri="{FF2B5EF4-FFF2-40B4-BE49-F238E27FC236}">
                <a16:creationId xmlns:a16="http://schemas.microsoft.com/office/drawing/2014/main" id="{C629CA4A-F237-189A-4AEA-1CC93C6AC606}"/>
              </a:ext>
            </a:extLst>
          </p:cNvPr>
          <p:cNvSpPr/>
          <p:nvPr/>
        </p:nvSpPr>
        <p:spPr>
          <a:xfrm>
            <a:off x="7792975" y="6488668"/>
            <a:ext cx="4399025" cy="369332"/>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rPr>
              <a:t>© </a:t>
            </a:r>
            <a:r>
              <a:rPr lang="en-US" altLang="zh-CN" dirty="0" err="1">
                <a:latin typeface="Times New Roman" panose="02020603050405020304" pitchFamily="18" charset="0"/>
                <a:cs typeface="Times New Roman" panose="02020603050405020304" pitchFamily="18" charset="0"/>
              </a:rPr>
              <a:t>kaggle</a:t>
            </a:r>
            <a:r>
              <a:rPr lang="zh-CN" altLang="en-US" dirty="0">
                <a:latin typeface="Times New Roman" panose="02020603050405020304" pitchFamily="18" charset="0"/>
                <a:cs typeface="Times New Roman" panose="02020603050405020304" pitchFamily="18" charset="0"/>
              </a:rPr>
              <a:t>君</a:t>
            </a:r>
            <a:r>
              <a:rPr lang="en-US" altLang="zh-CN" dirty="0">
                <a:latin typeface="Times New Roman" panose="02020603050405020304" pitchFamily="18" charset="0"/>
                <a:cs typeface="Times New Roman" panose="02020603050405020304" pitchFamily="18" charset="0"/>
              </a:rPr>
              <a:t>-</a:t>
            </a:r>
            <a:r>
              <a:rPr lang="en-US" altLang="zh-CN" dirty="0" err="1">
                <a:latin typeface="Times New Roman" panose="02020603050405020304" pitchFamily="18" charset="0"/>
                <a:cs typeface="Times New Roman" panose="02020603050405020304" pitchFamily="18" charset="0"/>
              </a:rPr>
              <a:t>sakura</a:t>
            </a:r>
            <a:r>
              <a:rPr lang="en-US" altLang="zh-CN" dirty="0">
                <a:latin typeface="Times New Roman" panose="02020603050405020304" pitchFamily="18" charset="0"/>
                <a:cs typeface="Times New Roman" panose="02020603050405020304" pitchFamily="18" charset="0"/>
              </a:rPr>
              <a:t>, 2024. All rights reserved.</a:t>
            </a:r>
            <a:endParaRPr lang="zh-CN" altLang="en-US" dirty="0">
              <a:latin typeface="Times New Roman" panose="02020603050405020304" pitchFamily="18" charset="0"/>
              <a:cs typeface="Times New Roman" panose="02020603050405020304" pitchFamily="18" charset="0"/>
            </a:endParaRPr>
          </a:p>
        </p:txBody>
      </p:sp>
      <p:pic>
        <p:nvPicPr>
          <p:cNvPr id="5" name="图片 4">
            <a:extLst>
              <a:ext uri="{FF2B5EF4-FFF2-40B4-BE49-F238E27FC236}">
                <a16:creationId xmlns:a16="http://schemas.microsoft.com/office/drawing/2014/main" id="{4B429CD7-B536-00F0-4647-5349E64DF4A8}"/>
              </a:ext>
            </a:extLst>
          </p:cNvPr>
          <p:cNvPicPr>
            <a:picLocks noChangeAspect="1"/>
          </p:cNvPicPr>
          <p:nvPr/>
        </p:nvPicPr>
        <p:blipFill>
          <a:blip r:embed="rId2"/>
          <a:stretch>
            <a:fillRect/>
          </a:stretch>
        </p:blipFill>
        <p:spPr>
          <a:xfrm>
            <a:off x="585248" y="1540894"/>
            <a:ext cx="4143771" cy="4716845"/>
          </a:xfrm>
          <a:prstGeom prst="rect">
            <a:avLst/>
          </a:prstGeom>
          <a:ln>
            <a:noFill/>
          </a:ln>
          <a:effectLst>
            <a:outerShdw blurRad="292100" dist="139700" dir="2700000" algn="tl" rotWithShape="0">
              <a:srgbClr val="333333">
                <a:alpha val="65000"/>
              </a:srgbClr>
            </a:outerShdw>
          </a:effectLst>
        </p:spPr>
      </p:pic>
      <p:sp>
        <p:nvSpPr>
          <p:cNvPr id="4" name="文本框 3">
            <a:extLst>
              <a:ext uri="{FF2B5EF4-FFF2-40B4-BE49-F238E27FC236}">
                <a16:creationId xmlns:a16="http://schemas.microsoft.com/office/drawing/2014/main" id="{65516680-56AD-E838-156F-1891DBD7A28D}"/>
              </a:ext>
            </a:extLst>
          </p:cNvPr>
          <p:cNvSpPr txBox="1"/>
          <p:nvPr/>
        </p:nvSpPr>
        <p:spPr>
          <a:xfrm>
            <a:off x="403131" y="1128573"/>
            <a:ext cx="9553669" cy="307777"/>
          </a:xfrm>
          <a:prstGeom prst="rect">
            <a:avLst/>
          </a:prstGeom>
          <a:noFill/>
          <a:ln>
            <a:solidFill>
              <a:srgbClr val="FF0000"/>
            </a:solidFill>
          </a:ln>
        </p:spPr>
        <p:txBody>
          <a:bodyPr wrap="square" rtlCol="0">
            <a:spAutoFit/>
          </a:bodyPr>
          <a:lstStyle/>
          <a:p>
            <a:r>
              <a:rPr lang="en-US" altLang="zh-CN" sz="1400" dirty="0">
                <a:latin typeface="Times New Roman" panose="02020603050405020304" pitchFamily="18" charset="0"/>
                <a:cs typeface="Times New Roman" panose="02020603050405020304" pitchFamily="18" charset="0"/>
              </a:rPr>
              <a:t>In 1D CNN pipeline, the spectral dimension is normalized into a single dimension which is closely related the conception of flux.</a:t>
            </a:r>
            <a:endParaRPr lang="en-US" altLang="zh-CN" sz="1400" b="0" dirty="0">
              <a:latin typeface="Times New Roman" panose="02020603050405020304" pitchFamily="18" charset="0"/>
              <a:cs typeface="Times New Roman" panose="02020603050405020304" pitchFamily="18" charset="0"/>
            </a:endParaRPr>
          </a:p>
        </p:txBody>
      </p:sp>
      <p:sp>
        <p:nvSpPr>
          <p:cNvPr id="6" name="文本框 5">
            <a:extLst>
              <a:ext uri="{FF2B5EF4-FFF2-40B4-BE49-F238E27FC236}">
                <a16:creationId xmlns:a16="http://schemas.microsoft.com/office/drawing/2014/main" id="{7F4245D8-D6F2-035B-B273-E5CC9F86DA47}"/>
              </a:ext>
            </a:extLst>
          </p:cNvPr>
          <p:cNvSpPr txBox="1"/>
          <p:nvPr/>
        </p:nvSpPr>
        <p:spPr>
          <a:xfrm>
            <a:off x="1128185" y="3221673"/>
            <a:ext cx="3453051" cy="307777"/>
          </a:xfrm>
          <a:prstGeom prst="rect">
            <a:avLst/>
          </a:prstGeom>
          <a:solidFill>
            <a:schemeClr val="bg1"/>
          </a:solidFill>
          <a:ln>
            <a:solidFill>
              <a:srgbClr val="FF0000"/>
            </a:solidFill>
          </a:ln>
        </p:spPr>
        <p:txBody>
          <a:bodyPr wrap="square" rtlCol="0">
            <a:spAutoFit/>
          </a:bodyPr>
          <a:lstStyle/>
          <a:p>
            <a:r>
              <a:rPr lang="en-US" altLang="zh-CN" sz="1400" dirty="0">
                <a:latin typeface="Times New Roman" panose="02020603050405020304" pitchFamily="18" charset="0"/>
                <a:cs typeface="Times New Roman" panose="02020603050405020304" pitchFamily="18" charset="0"/>
              </a:rPr>
              <a:t>200 samples in training set with shape (187,1)</a:t>
            </a:r>
            <a:endParaRPr lang="en-US" altLang="zh-CN" sz="1400" b="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65331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17D203-DFFC-DB81-A9D6-E083C5D7814E}"/>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C3B49185-7CC6-3A2C-6DB7-E64A9EB9A841}"/>
              </a:ext>
            </a:extLst>
          </p:cNvPr>
          <p:cNvSpPr txBox="1"/>
          <p:nvPr/>
        </p:nvSpPr>
        <p:spPr>
          <a:xfrm>
            <a:off x="271952" y="449294"/>
            <a:ext cx="9259975" cy="707886"/>
          </a:xfrm>
          <a:prstGeom prst="rect">
            <a:avLst/>
          </a:prstGeom>
          <a:noFill/>
        </p:spPr>
        <p:txBody>
          <a:bodyPr wrap="square" rtlCol="0">
            <a:spAutoFit/>
          </a:bodyPr>
          <a:lstStyle/>
          <a:p>
            <a:r>
              <a:rPr lang="en-US" altLang="zh-CN" sz="4000" b="1" dirty="0">
                <a:latin typeface="Times New Roman" panose="02020603050405020304" pitchFamily="18" charset="0"/>
                <a:cs typeface="Times New Roman" panose="02020603050405020304" pitchFamily="18" charset="0"/>
              </a:rPr>
              <a:t>Train 1D CNN</a:t>
            </a:r>
          </a:p>
        </p:txBody>
      </p:sp>
      <p:sp>
        <p:nvSpPr>
          <p:cNvPr id="3" name="矩形 2">
            <a:extLst>
              <a:ext uri="{FF2B5EF4-FFF2-40B4-BE49-F238E27FC236}">
                <a16:creationId xmlns:a16="http://schemas.microsoft.com/office/drawing/2014/main" id="{AAA0664D-B0C6-993E-5B47-DC9686D6FB22}"/>
              </a:ext>
            </a:extLst>
          </p:cNvPr>
          <p:cNvSpPr/>
          <p:nvPr/>
        </p:nvSpPr>
        <p:spPr>
          <a:xfrm>
            <a:off x="7792975" y="6488668"/>
            <a:ext cx="4399025" cy="369332"/>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rPr>
              <a:t>© </a:t>
            </a:r>
            <a:r>
              <a:rPr lang="en-US" altLang="zh-CN" dirty="0" err="1">
                <a:latin typeface="Times New Roman" panose="02020603050405020304" pitchFamily="18" charset="0"/>
                <a:cs typeface="Times New Roman" panose="02020603050405020304" pitchFamily="18" charset="0"/>
              </a:rPr>
              <a:t>kaggle</a:t>
            </a:r>
            <a:r>
              <a:rPr lang="zh-CN" altLang="en-US" dirty="0">
                <a:latin typeface="Times New Roman" panose="02020603050405020304" pitchFamily="18" charset="0"/>
                <a:cs typeface="Times New Roman" panose="02020603050405020304" pitchFamily="18" charset="0"/>
              </a:rPr>
              <a:t>君</a:t>
            </a:r>
            <a:r>
              <a:rPr lang="en-US" altLang="zh-CN" dirty="0">
                <a:latin typeface="Times New Roman" panose="02020603050405020304" pitchFamily="18" charset="0"/>
                <a:cs typeface="Times New Roman" panose="02020603050405020304" pitchFamily="18" charset="0"/>
              </a:rPr>
              <a:t>-</a:t>
            </a:r>
            <a:r>
              <a:rPr lang="en-US" altLang="zh-CN" dirty="0" err="1">
                <a:latin typeface="Times New Roman" panose="02020603050405020304" pitchFamily="18" charset="0"/>
                <a:cs typeface="Times New Roman" panose="02020603050405020304" pitchFamily="18" charset="0"/>
              </a:rPr>
              <a:t>sakura</a:t>
            </a:r>
            <a:r>
              <a:rPr lang="en-US" altLang="zh-CN" dirty="0">
                <a:latin typeface="Times New Roman" panose="02020603050405020304" pitchFamily="18" charset="0"/>
                <a:cs typeface="Times New Roman" panose="02020603050405020304" pitchFamily="18" charset="0"/>
              </a:rPr>
              <a:t>, 2024. All rights reserved.</a:t>
            </a:r>
            <a:endParaRPr lang="zh-CN" altLang="en-US" dirty="0">
              <a:latin typeface="Times New Roman" panose="02020603050405020304" pitchFamily="18" charset="0"/>
              <a:cs typeface="Times New Roman" panose="02020603050405020304" pitchFamily="18" charset="0"/>
            </a:endParaRPr>
          </a:p>
        </p:txBody>
      </p:sp>
      <p:pic>
        <p:nvPicPr>
          <p:cNvPr id="6" name="图片 5">
            <a:extLst>
              <a:ext uri="{FF2B5EF4-FFF2-40B4-BE49-F238E27FC236}">
                <a16:creationId xmlns:a16="http://schemas.microsoft.com/office/drawing/2014/main" id="{9ADC81DB-405D-0FDB-D2C0-99AA7AA61BF9}"/>
              </a:ext>
            </a:extLst>
          </p:cNvPr>
          <p:cNvPicPr>
            <a:picLocks noChangeAspect="1"/>
          </p:cNvPicPr>
          <p:nvPr/>
        </p:nvPicPr>
        <p:blipFill>
          <a:blip r:embed="rId2"/>
          <a:stretch>
            <a:fillRect/>
          </a:stretch>
        </p:blipFill>
        <p:spPr>
          <a:xfrm>
            <a:off x="352563" y="1355517"/>
            <a:ext cx="11353857" cy="5053189"/>
          </a:xfrm>
          <a:prstGeom prst="rect">
            <a:avLst/>
          </a:prstGeom>
          <a:ln>
            <a:noFill/>
          </a:ln>
          <a:effectLst>
            <a:outerShdw blurRad="292100" dist="139700" dir="2700000" algn="tl" rotWithShape="0">
              <a:srgbClr val="333333">
                <a:alpha val="65000"/>
              </a:srgbClr>
            </a:outerShdw>
          </a:effectLst>
        </p:spPr>
      </p:pic>
      <p:pic>
        <p:nvPicPr>
          <p:cNvPr id="8" name="图片 7">
            <a:extLst>
              <a:ext uri="{FF2B5EF4-FFF2-40B4-BE49-F238E27FC236}">
                <a16:creationId xmlns:a16="http://schemas.microsoft.com/office/drawing/2014/main" id="{5EF98680-7806-A052-20B0-0A0A145BB79A}"/>
              </a:ext>
            </a:extLst>
          </p:cNvPr>
          <p:cNvPicPr>
            <a:picLocks noChangeAspect="1"/>
          </p:cNvPicPr>
          <p:nvPr/>
        </p:nvPicPr>
        <p:blipFill>
          <a:blip r:embed="rId3"/>
          <a:stretch>
            <a:fillRect/>
          </a:stretch>
        </p:blipFill>
        <p:spPr>
          <a:xfrm>
            <a:off x="7035539" y="1884219"/>
            <a:ext cx="4190052" cy="4376706"/>
          </a:xfrm>
          <a:prstGeom prst="rect">
            <a:avLst/>
          </a:prstGeom>
        </p:spPr>
      </p:pic>
      <p:pic>
        <p:nvPicPr>
          <p:cNvPr id="1026" name="Picture 2" descr="alexnet">
            <a:extLst>
              <a:ext uri="{FF2B5EF4-FFF2-40B4-BE49-F238E27FC236}">
                <a16:creationId xmlns:a16="http://schemas.microsoft.com/office/drawing/2014/main" id="{204E816D-2F39-2F6D-1BC5-F994D3BA34B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30565" y="49149"/>
            <a:ext cx="2059710" cy="115858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7" name="文本框 6">
            <a:extLst>
              <a:ext uri="{FF2B5EF4-FFF2-40B4-BE49-F238E27FC236}">
                <a16:creationId xmlns:a16="http://schemas.microsoft.com/office/drawing/2014/main" id="{B40667DA-F10C-40AD-A8E6-9B11314062F2}"/>
              </a:ext>
            </a:extLst>
          </p:cNvPr>
          <p:cNvSpPr txBox="1"/>
          <p:nvPr/>
        </p:nvSpPr>
        <p:spPr>
          <a:xfrm>
            <a:off x="4216813" y="449294"/>
            <a:ext cx="4613151" cy="523220"/>
          </a:xfrm>
          <a:prstGeom prst="rect">
            <a:avLst/>
          </a:prstGeom>
          <a:noFill/>
          <a:ln>
            <a:solidFill>
              <a:srgbClr val="FF0000"/>
            </a:solidFill>
          </a:ln>
        </p:spPr>
        <p:txBody>
          <a:bodyPr wrap="square" rtlCol="0">
            <a:spAutoFit/>
          </a:bodyPr>
          <a:lstStyle/>
          <a:p>
            <a:r>
              <a:rPr lang="en-US" altLang="zh-CN" sz="1400" b="0" dirty="0">
                <a:latin typeface="Times New Roman" panose="02020603050405020304" pitchFamily="18" charset="0"/>
                <a:cs typeface="Times New Roman" panose="02020603050405020304" pitchFamily="18" charset="0"/>
              </a:rPr>
              <a:t>In this notebook, </a:t>
            </a:r>
            <a:r>
              <a:rPr lang="en-US" altLang="zh-CN" sz="1400" dirty="0">
                <a:latin typeface="Times New Roman" panose="02020603050405020304" pitchFamily="18" charset="0"/>
                <a:cs typeface="Times New Roman" panose="02020603050405020304" pitchFamily="18" charset="0"/>
              </a:rPr>
              <a:t>CNNs are m</a:t>
            </a:r>
            <a:r>
              <a:rPr lang="en-US" altLang="zh-CN" sz="1400" b="0" dirty="0">
                <a:latin typeface="Times New Roman" panose="02020603050405020304" pitchFamily="18" charset="0"/>
                <a:cs typeface="Times New Roman" panose="02020603050405020304" pitchFamily="18" charset="0"/>
              </a:rPr>
              <a:t>uch similar to </a:t>
            </a:r>
            <a:r>
              <a:rPr lang="en-US" altLang="zh-CN" sz="1400" b="0" dirty="0" err="1">
                <a:latin typeface="Times New Roman" panose="02020603050405020304" pitchFamily="18" charset="0"/>
                <a:cs typeface="Times New Roman" panose="02020603050405020304" pitchFamily="18" charset="0"/>
              </a:rPr>
              <a:t>AlexNet</a:t>
            </a:r>
            <a:r>
              <a:rPr lang="en-US" altLang="zh-CN" sz="1400" b="0" dirty="0">
                <a:latin typeface="Times New Roman" panose="02020603050405020304" pitchFamily="18" charset="0"/>
                <a:cs typeface="Times New Roman" panose="02020603050405020304" pitchFamily="18" charset="0"/>
              </a:rPr>
              <a:t> (2012),</a:t>
            </a:r>
          </a:p>
          <a:p>
            <a:r>
              <a:rPr lang="en-US" altLang="zh-CN" sz="1400" dirty="0">
                <a:latin typeface="Times New Roman" panose="02020603050405020304" pitchFamily="18" charset="0"/>
                <a:cs typeface="Times New Roman" panose="02020603050405020304" pitchFamily="18" charset="0"/>
              </a:rPr>
              <a:t>where they pass convolutional layer and then FC layers.</a:t>
            </a:r>
            <a:endParaRPr lang="en-US" altLang="zh-CN" sz="1400" b="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649739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93A368-4A6D-301E-F67D-579973F4C711}"/>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60A187E4-600F-BEAF-DD71-6A3A45364E10}"/>
              </a:ext>
            </a:extLst>
          </p:cNvPr>
          <p:cNvSpPr txBox="1"/>
          <p:nvPr/>
        </p:nvSpPr>
        <p:spPr>
          <a:xfrm>
            <a:off x="271952" y="449294"/>
            <a:ext cx="9259975" cy="707886"/>
          </a:xfrm>
          <a:prstGeom prst="rect">
            <a:avLst/>
          </a:prstGeom>
          <a:noFill/>
        </p:spPr>
        <p:txBody>
          <a:bodyPr wrap="square" rtlCol="0">
            <a:spAutoFit/>
          </a:bodyPr>
          <a:lstStyle/>
          <a:p>
            <a:r>
              <a:rPr lang="en-US" altLang="zh-CN" sz="4000" b="1" dirty="0">
                <a:latin typeface="Times New Roman" panose="02020603050405020304" pitchFamily="18" charset="0"/>
                <a:cs typeface="Times New Roman" panose="02020603050405020304" pitchFamily="18" charset="0"/>
              </a:rPr>
              <a:t>Train 1D CNN</a:t>
            </a:r>
          </a:p>
        </p:txBody>
      </p:sp>
      <p:sp>
        <p:nvSpPr>
          <p:cNvPr id="3" name="矩形 2">
            <a:extLst>
              <a:ext uri="{FF2B5EF4-FFF2-40B4-BE49-F238E27FC236}">
                <a16:creationId xmlns:a16="http://schemas.microsoft.com/office/drawing/2014/main" id="{23297B0C-CC1B-5F87-A5FA-CE3A2B26AF90}"/>
              </a:ext>
            </a:extLst>
          </p:cNvPr>
          <p:cNvSpPr/>
          <p:nvPr/>
        </p:nvSpPr>
        <p:spPr>
          <a:xfrm>
            <a:off x="7792975" y="6488668"/>
            <a:ext cx="4399025" cy="369332"/>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rPr>
              <a:t>© </a:t>
            </a:r>
            <a:r>
              <a:rPr lang="en-US" altLang="zh-CN" dirty="0" err="1">
                <a:latin typeface="Times New Roman" panose="02020603050405020304" pitchFamily="18" charset="0"/>
                <a:cs typeface="Times New Roman" panose="02020603050405020304" pitchFamily="18" charset="0"/>
              </a:rPr>
              <a:t>kaggle</a:t>
            </a:r>
            <a:r>
              <a:rPr lang="zh-CN" altLang="en-US" dirty="0">
                <a:latin typeface="Times New Roman" panose="02020603050405020304" pitchFamily="18" charset="0"/>
                <a:cs typeface="Times New Roman" panose="02020603050405020304" pitchFamily="18" charset="0"/>
              </a:rPr>
              <a:t>君</a:t>
            </a:r>
            <a:r>
              <a:rPr lang="en-US" altLang="zh-CN" dirty="0">
                <a:latin typeface="Times New Roman" panose="02020603050405020304" pitchFamily="18" charset="0"/>
                <a:cs typeface="Times New Roman" panose="02020603050405020304" pitchFamily="18" charset="0"/>
              </a:rPr>
              <a:t>-</a:t>
            </a:r>
            <a:r>
              <a:rPr lang="en-US" altLang="zh-CN" dirty="0" err="1">
                <a:latin typeface="Times New Roman" panose="02020603050405020304" pitchFamily="18" charset="0"/>
                <a:cs typeface="Times New Roman" panose="02020603050405020304" pitchFamily="18" charset="0"/>
              </a:rPr>
              <a:t>sakura</a:t>
            </a:r>
            <a:r>
              <a:rPr lang="en-US" altLang="zh-CN" dirty="0">
                <a:latin typeface="Times New Roman" panose="02020603050405020304" pitchFamily="18" charset="0"/>
                <a:cs typeface="Times New Roman" panose="02020603050405020304" pitchFamily="18" charset="0"/>
              </a:rPr>
              <a:t>, 2024. All rights reserved.</a:t>
            </a:r>
            <a:endParaRPr lang="zh-CN" altLang="en-US" dirty="0">
              <a:latin typeface="Times New Roman" panose="02020603050405020304" pitchFamily="18" charset="0"/>
              <a:cs typeface="Times New Roman" panose="02020603050405020304" pitchFamily="18" charset="0"/>
            </a:endParaRPr>
          </a:p>
        </p:txBody>
      </p:sp>
      <p:pic>
        <p:nvPicPr>
          <p:cNvPr id="9" name="图片 8">
            <a:extLst>
              <a:ext uri="{FF2B5EF4-FFF2-40B4-BE49-F238E27FC236}">
                <a16:creationId xmlns:a16="http://schemas.microsoft.com/office/drawing/2014/main" id="{2EF78CEA-CA6C-B84D-C734-CF44EF5EB66C}"/>
              </a:ext>
            </a:extLst>
          </p:cNvPr>
          <p:cNvPicPr>
            <a:picLocks noChangeAspect="1"/>
          </p:cNvPicPr>
          <p:nvPr/>
        </p:nvPicPr>
        <p:blipFill>
          <a:blip r:embed="rId2"/>
          <a:srcRect r="42144"/>
          <a:stretch/>
        </p:blipFill>
        <p:spPr>
          <a:xfrm>
            <a:off x="849027" y="1823642"/>
            <a:ext cx="4364807" cy="4481265"/>
          </a:xfrm>
          <a:prstGeom prst="rect">
            <a:avLst/>
          </a:prstGeom>
          <a:ln>
            <a:noFill/>
          </a:ln>
          <a:effectLst>
            <a:outerShdw blurRad="292100" dist="139700" dir="2700000" algn="tl" rotWithShape="0">
              <a:srgbClr val="333333">
                <a:alpha val="65000"/>
              </a:srgbClr>
            </a:outerShdw>
          </a:effectLst>
        </p:spPr>
      </p:pic>
      <p:pic>
        <p:nvPicPr>
          <p:cNvPr id="7" name="图片 6">
            <a:extLst>
              <a:ext uri="{FF2B5EF4-FFF2-40B4-BE49-F238E27FC236}">
                <a16:creationId xmlns:a16="http://schemas.microsoft.com/office/drawing/2014/main" id="{CD094179-9E4A-BE45-4B80-A640DFA182D8}"/>
              </a:ext>
            </a:extLst>
          </p:cNvPr>
          <p:cNvPicPr>
            <a:picLocks noChangeAspect="1"/>
          </p:cNvPicPr>
          <p:nvPr/>
        </p:nvPicPr>
        <p:blipFill rotWithShape="1">
          <a:blip r:embed="rId3"/>
          <a:srcRect l="9393" t="46758" r="5320" b="39272"/>
          <a:stretch/>
        </p:blipFill>
        <p:spPr>
          <a:xfrm>
            <a:off x="5684887" y="3982820"/>
            <a:ext cx="5380276" cy="1265381"/>
          </a:xfrm>
          <a:prstGeom prst="rect">
            <a:avLst/>
          </a:prstGeom>
          <a:ln>
            <a:noFill/>
          </a:ln>
          <a:effectLst>
            <a:outerShdw blurRad="292100" dist="139700" dir="2700000" algn="tl" rotWithShape="0">
              <a:srgbClr val="333333">
                <a:alpha val="65000"/>
              </a:srgbClr>
            </a:outerShdw>
          </a:effectLst>
        </p:spPr>
      </p:pic>
      <p:pic>
        <p:nvPicPr>
          <p:cNvPr id="4" name="Picture 2" descr="File:Theoretical Transiting Exoplanet Light Curve.jpg">
            <a:extLst>
              <a:ext uri="{FF2B5EF4-FFF2-40B4-BE49-F238E27FC236}">
                <a16:creationId xmlns:a16="http://schemas.microsoft.com/office/drawing/2014/main" id="{5CA08EB5-281E-86FB-47E8-D3EC668EC51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44808"/>
          <a:stretch/>
        </p:blipFill>
        <p:spPr bwMode="auto">
          <a:xfrm>
            <a:off x="7094057" y="2142837"/>
            <a:ext cx="2490931" cy="139236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cxnSp>
        <p:nvCxnSpPr>
          <p:cNvPr id="6" name="直接箭头连接符 5">
            <a:extLst>
              <a:ext uri="{FF2B5EF4-FFF2-40B4-BE49-F238E27FC236}">
                <a16:creationId xmlns:a16="http://schemas.microsoft.com/office/drawing/2014/main" id="{0DB7A787-9A12-BD29-F064-8D9988D420B7}"/>
              </a:ext>
            </a:extLst>
          </p:cNvPr>
          <p:cNvCxnSpPr>
            <a:cxnSpLocks/>
          </p:cNvCxnSpPr>
          <p:nvPr/>
        </p:nvCxnSpPr>
        <p:spPr>
          <a:xfrm flipV="1">
            <a:off x="7094057" y="3629892"/>
            <a:ext cx="1061652" cy="77585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 name="直接箭头连接符 10">
            <a:extLst>
              <a:ext uri="{FF2B5EF4-FFF2-40B4-BE49-F238E27FC236}">
                <a16:creationId xmlns:a16="http://schemas.microsoft.com/office/drawing/2014/main" id="{AD3F985D-F9A3-0ADB-FFAD-A1E960AA6F95}"/>
              </a:ext>
            </a:extLst>
          </p:cNvPr>
          <p:cNvCxnSpPr>
            <a:cxnSpLocks/>
          </p:cNvCxnSpPr>
          <p:nvPr/>
        </p:nvCxnSpPr>
        <p:spPr>
          <a:xfrm>
            <a:off x="8802253" y="3629892"/>
            <a:ext cx="554183" cy="63730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18" name="文本框 17">
                <a:extLst>
                  <a:ext uri="{FF2B5EF4-FFF2-40B4-BE49-F238E27FC236}">
                    <a16:creationId xmlns:a16="http://schemas.microsoft.com/office/drawing/2014/main" id="{05891590-E2B0-5990-AE9F-F43DE81ECDD9}"/>
                  </a:ext>
                </a:extLst>
              </p:cNvPr>
              <p:cNvSpPr txBox="1"/>
              <p:nvPr/>
            </p:nvSpPr>
            <p:spPr>
              <a:xfrm>
                <a:off x="438818" y="1115846"/>
                <a:ext cx="10801836" cy="506164"/>
              </a:xfrm>
              <a:prstGeom prst="rect">
                <a:avLst/>
              </a:prstGeom>
              <a:noFill/>
              <a:ln>
                <a:solidFill>
                  <a:srgbClr val="FF0000"/>
                </a:solidFill>
              </a:ln>
            </p:spPr>
            <p:txBody>
              <a:bodyPr wrap="square" rtlCol="0">
                <a:spAutoFit/>
              </a:bodyPr>
              <a:lstStyle/>
              <a:p>
                <a:r>
                  <a:rPr lang="en-US" altLang="zh-CN" sz="1400" dirty="0">
                    <a:latin typeface="Times New Roman" panose="02020603050405020304" pitchFamily="18" charset="0"/>
                    <a:cs typeface="Times New Roman" panose="02020603050405020304" pitchFamily="18" charset="0"/>
                  </a:rPr>
                  <a:t>For training, what we do is to filter the noise to get a </a:t>
                </a:r>
                <a:r>
                  <a:rPr lang="en-US" altLang="zh-CN" sz="1400" dirty="0" err="1">
                    <a:latin typeface="Times New Roman" panose="02020603050405020304" pitchFamily="18" charset="0"/>
                    <a:cs typeface="Times New Roman" panose="02020603050405020304" pitchFamily="18" charset="0"/>
                  </a:rPr>
                  <a:t>unnoised</a:t>
                </a:r>
                <a:r>
                  <a:rPr lang="en-US" altLang="zh-CN" sz="1400"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altLang="zh-CN" sz="1400" i="1" dirty="0">
                            <a:latin typeface="Cambria Math" panose="02040503050406030204" pitchFamily="18" charset="0"/>
                            <a:ea typeface="微软雅黑" panose="020B0503020204020204" pitchFamily="34" charset="-122"/>
                          </a:rPr>
                        </m:ctrlPr>
                      </m:sSubPr>
                      <m:e>
                        <m:r>
                          <a:rPr lang="en-US" altLang="zh-CN" sz="1400" i="1" dirty="0">
                            <a:latin typeface="Cambria Math" panose="02040503050406030204" pitchFamily="18" charset="0"/>
                            <a:ea typeface="微软雅黑" panose="020B0503020204020204" pitchFamily="34" charset="-122"/>
                          </a:rPr>
                          <m:t>𝐹</m:t>
                        </m:r>
                      </m:e>
                      <m:sub>
                        <m:r>
                          <a:rPr lang="en-US" altLang="zh-CN" sz="1400" i="1" dirty="0">
                            <a:latin typeface="Cambria Math" panose="02040503050406030204" pitchFamily="18" charset="0"/>
                            <a:ea typeface="微软雅黑" panose="020B0503020204020204" pitchFamily="34" charset="-122"/>
                          </a:rPr>
                          <m:t>𝑜𝑢𝑡</m:t>
                        </m:r>
                      </m:sub>
                    </m:sSub>
                    <m:r>
                      <a:rPr lang="en-US" altLang="zh-CN" sz="1400" b="0" i="1" dirty="0" smtClean="0">
                        <a:latin typeface="Cambria Math" panose="02040503050406030204" pitchFamily="18" charset="0"/>
                        <a:ea typeface="微软雅黑" panose="020B0503020204020204" pitchFamily="34" charset="-122"/>
                      </a:rPr>
                      <m:t> </m:t>
                    </m:r>
                    <m:r>
                      <a:rPr lang="en-US" altLang="zh-CN" sz="1400" b="0" i="1" dirty="0" smtClean="0">
                        <a:latin typeface="Cambria Math" panose="02040503050406030204" pitchFamily="18" charset="0"/>
                        <a:ea typeface="微软雅黑" panose="020B0503020204020204" pitchFamily="34" charset="-122"/>
                      </a:rPr>
                      <m:t>𝑎𝑛𝑑</m:t>
                    </m:r>
                    <m:r>
                      <a:rPr lang="en-US" altLang="zh-CN" sz="1400" b="0" i="1" dirty="0" smtClean="0">
                        <a:latin typeface="Cambria Math" panose="02040503050406030204" pitchFamily="18" charset="0"/>
                        <a:ea typeface="微软雅黑" panose="020B0503020204020204" pitchFamily="34" charset="-122"/>
                      </a:rPr>
                      <m:t> </m:t>
                    </m:r>
                    <m:sSub>
                      <m:sSubPr>
                        <m:ctrlPr>
                          <a:rPr lang="en-US" altLang="zh-CN" sz="1400" i="1" dirty="0">
                            <a:latin typeface="Cambria Math" panose="02040503050406030204" pitchFamily="18" charset="0"/>
                            <a:ea typeface="微软雅黑" panose="020B0503020204020204" pitchFamily="34" charset="-122"/>
                          </a:rPr>
                        </m:ctrlPr>
                      </m:sSubPr>
                      <m:e>
                        <m:r>
                          <a:rPr lang="en-US" altLang="zh-CN" sz="1400" i="1" dirty="0">
                            <a:latin typeface="Cambria Math" panose="02040503050406030204" pitchFamily="18" charset="0"/>
                            <a:ea typeface="微软雅黑" panose="020B0503020204020204" pitchFamily="34" charset="-122"/>
                          </a:rPr>
                          <m:t>𝐹</m:t>
                        </m:r>
                      </m:e>
                      <m:sub>
                        <m:r>
                          <a:rPr lang="en-US" altLang="zh-CN" sz="1400" i="1" dirty="0">
                            <a:latin typeface="Cambria Math" panose="02040503050406030204" pitchFamily="18" charset="0"/>
                            <a:ea typeface="微软雅黑" panose="020B0503020204020204" pitchFamily="34" charset="-122"/>
                          </a:rPr>
                          <m:t>𝑖𝑛</m:t>
                        </m:r>
                      </m:sub>
                    </m:sSub>
                  </m:oMath>
                </a14:m>
                <a:r>
                  <a:rPr lang="en-US" altLang="zh-CN" sz="1400" dirty="0">
                    <a:latin typeface="Times New Roman" panose="02020603050405020304" pitchFamily="18" charset="0"/>
                    <a:cs typeface="Times New Roman" panose="02020603050405020304" pitchFamily="18" charset="0"/>
                  </a:rPr>
                  <a:t>. Thus, we can calculate </a:t>
                </a:r>
                <a14:m>
                  <m:oMath xmlns:m="http://schemas.openxmlformats.org/officeDocument/2006/math">
                    <m:r>
                      <m:rPr>
                        <m:nor/>
                      </m:rPr>
                      <a:rPr lang="en-US" altLang="zh-CN" sz="1050" dirty="0" smtClean="0">
                        <a:solidFill>
                          <a:srgbClr val="202122"/>
                        </a:solidFill>
                        <a:latin typeface="Arial" panose="020B0604020202020204" pitchFamily="34" charset="0"/>
                      </a:rPr>
                      <m:t>δ</m:t>
                    </m:r>
                    <m:r>
                      <m:rPr>
                        <m:nor/>
                      </m:rPr>
                      <a:rPr lang="zh-CN" altLang="en-US" sz="1050" i="0" dirty="0" smtClean="0">
                        <a:latin typeface="Cambria Math" panose="02040503050406030204" pitchFamily="18" charset="0"/>
                      </a:rPr>
                      <m:t>=</m:t>
                    </m:r>
                    <m:sSup>
                      <m:sSupPr>
                        <m:ctrlPr>
                          <a:rPr lang="en-US" altLang="zh-CN" sz="1050" i="1">
                            <a:latin typeface="Cambria Math" panose="02040503050406030204" pitchFamily="18" charset="0"/>
                          </a:rPr>
                        </m:ctrlPr>
                      </m:sSupPr>
                      <m:e>
                        <m:d>
                          <m:dPr>
                            <m:begChr m:val=""/>
                            <m:ctrlPr>
                              <a:rPr lang="en-US" altLang="zh-CN" sz="1050" i="1">
                                <a:latin typeface="Cambria Math" panose="02040503050406030204" pitchFamily="18" charset="0"/>
                              </a:rPr>
                            </m:ctrlPr>
                          </m:dPr>
                          <m:e>
                            <m:f>
                              <m:fPr>
                                <m:ctrlPr>
                                  <a:rPr lang="en-US" altLang="zh-CN" sz="1050" i="1">
                                    <a:latin typeface="Cambria Math" panose="02040503050406030204" pitchFamily="18" charset="0"/>
                                  </a:rPr>
                                </m:ctrlPr>
                              </m:fPr>
                              <m:num>
                                <m:sSub>
                                  <m:sSubPr>
                                    <m:ctrlPr>
                                      <a:rPr lang="en-US" altLang="zh-CN" sz="1050" i="1" dirty="0">
                                        <a:latin typeface="Cambria Math" panose="02040503050406030204" pitchFamily="18" charset="0"/>
                                        <a:ea typeface="微软雅黑" panose="020B0503020204020204" pitchFamily="34" charset="-122"/>
                                      </a:rPr>
                                    </m:ctrlPr>
                                  </m:sSubPr>
                                  <m:e>
                                    <m:r>
                                      <a:rPr lang="en-US" altLang="zh-CN" sz="1050" b="0" i="1" dirty="0" smtClean="0">
                                        <a:latin typeface="Cambria Math" panose="02040503050406030204" pitchFamily="18" charset="0"/>
                                        <a:ea typeface="微软雅黑" panose="020B0503020204020204" pitchFamily="34" charset="-122"/>
                                      </a:rPr>
                                      <m:t>𝐹</m:t>
                                    </m:r>
                                  </m:e>
                                  <m:sub>
                                    <m:r>
                                      <a:rPr lang="en-US" altLang="zh-CN" sz="1050" b="0" i="1" dirty="0" smtClean="0">
                                        <a:latin typeface="Cambria Math" panose="02040503050406030204" pitchFamily="18" charset="0"/>
                                        <a:ea typeface="微软雅黑" panose="020B0503020204020204" pitchFamily="34" charset="-122"/>
                                      </a:rPr>
                                      <m:t>𝑜𝑢𝑡</m:t>
                                    </m:r>
                                  </m:sub>
                                </m:sSub>
                                <m:r>
                                  <a:rPr lang="en-US" altLang="zh-CN" sz="1050" b="0" i="1" dirty="0" smtClean="0">
                                    <a:latin typeface="Cambria Math" panose="02040503050406030204" pitchFamily="18" charset="0"/>
                                    <a:ea typeface="微软雅黑" panose="020B0503020204020204" pitchFamily="34" charset="-122"/>
                                  </a:rPr>
                                  <m:t>−</m:t>
                                </m:r>
                                <m:sSub>
                                  <m:sSubPr>
                                    <m:ctrlPr>
                                      <a:rPr lang="en-US" altLang="zh-CN" sz="1050" i="1" dirty="0">
                                        <a:latin typeface="Cambria Math" panose="02040503050406030204" pitchFamily="18" charset="0"/>
                                        <a:ea typeface="微软雅黑" panose="020B0503020204020204" pitchFamily="34" charset="-122"/>
                                      </a:rPr>
                                    </m:ctrlPr>
                                  </m:sSubPr>
                                  <m:e>
                                    <m:r>
                                      <a:rPr lang="en-US" altLang="zh-CN" sz="1050" i="1" dirty="0">
                                        <a:latin typeface="Cambria Math" panose="02040503050406030204" pitchFamily="18" charset="0"/>
                                        <a:ea typeface="微软雅黑" panose="020B0503020204020204" pitchFamily="34" charset="-122"/>
                                      </a:rPr>
                                      <m:t>𝐹</m:t>
                                    </m:r>
                                  </m:e>
                                  <m:sub>
                                    <m:r>
                                      <a:rPr lang="en-US" altLang="zh-CN" sz="1050" b="0" i="1" dirty="0" smtClean="0">
                                        <a:latin typeface="Cambria Math" panose="02040503050406030204" pitchFamily="18" charset="0"/>
                                        <a:ea typeface="微软雅黑" panose="020B0503020204020204" pitchFamily="34" charset="-122"/>
                                      </a:rPr>
                                      <m:t>𝑖𝑛</m:t>
                                    </m:r>
                                  </m:sub>
                                </m:sSub>
                              </m:num>
                              <m:den>
                                <m:sSub>
                                  <m:sSubPr>
                                    <m:ctrlPr>
                                      <a:rPr lang="en-US" altLang="zh-CN" sz="1050" i="1" dirty="0">
                                        <a:latin typeface="Cambria Math" panose="02040503050406030204" pitchFamily="18" charset="0"/>
                                        <a:ea typeface="微软雅黑" panose="020B0503020204020204" pitchFamily="34" charset="-122"/>
                                      </a:rPr>
                                    </m:ctrlPr>
                                  </m:sSubPr>
                                  <m:e>
                                    <m:r>
                                      <a:rPr lang="en-US" altLang="zh-CN" sz="1050" i="1" dirty="0">
                                        <a:latin typeface="Cambria Math" panose="02040503050406030204" pitchFamily="18" charset="0"/>
                                        <a:ea typeface="微软雅黑" panose="020B0503020204020204" pitchFamily="34" charset="-122"/>
                                      </a:rPr>
                                      <m:t>𝐹</m:t>
                                    </m:r>
                                  </m:e>
                                  <m:sub>
                                    <m:r>
                                      <a:rPr lang="en-US" altLang="zh-CN" sz="1050" i="1" dirty="0">
                                        <a:latin typeface="Cambria Math" panose="02040503050406030204" pitchFamily="18" charset="0"/>
                                        <a:ea typeface="微软雅黑" panose="020B0503020204020204" pitchFamily="34" charset="-122"/>
                                      </a:rPr>
                                      <m:t>𝑜𝑢𝑡</m:t>
                                    </m:r>
                                  </m:sub>
                                </m:sSub>
                              </m:den>
                            </m:f>
                            <m:r>
                              <a:rPr lang="en-US" altLang="zh-CN" sz="1050" b="0" i="1" dirty="0" smtClean="0">
                                <a:latin typeface="Cambria Math" panose="02040503050406030204" pitchFamily="18" charset="0"/>
                                <a:ea typeface="微软雅黑" panose="020B0503020204020204" pitchFamily="34" charset="-122"/>
                              </a:rPr>
                              <m:t>=</m:t>
                            </m:r>
                            <m:d>
                              <m:dPr>
                                <m:endChr m:val=""/>
                                <m:ctrlPr>
                                  <a:rPr lang="en-US" altLang="zh-CN" sz="1050" i="1">
                                    <a:latin typeface="Cambria Math" panose="02040503050406030204" pitchFamily="18" charset="0"/>
                                  </a:rPr>
                                </m:ctrlPr>
                              </m:dPr>
                              <m:e>
                                <m:f>
                                  <m:fPr>
                                    <m:ctrlPr>
                                      <a:rPr lang="en-US" altLang="zh-CN" sz="1050" i="1">
                                        <a:latin typeface="Cambria Math" panose="02040503050406030204" pitchFamily="18" charset="0"/>
                                      </a:rPr>
                                    </m:ctrlPr>
                                  </m:fPr>
                                  <m:num>
                                    <m:sSub>
                                      <m:sSubPr>
                                        <m:ctrlPr>
                                          <a:rPr lang="en-US" altLang="zh-CN" sz="1050" i="1" dirty="0">
                                            <a:latin typeface="Cambria Math" panose="02040503050406030204" pitchFamily="18" charset="0"/>
                                            <a:ea typeface="微软雅黑" panose="020B0503020204020204" pitchFamily="34" charset="-122"/>
                                          </a:rPr>
                                        </m:ctrlPr>
                                      </m:sSubPr>
                                      <m:e>
                                        <m:r>
                                          <a:rPr lang="zh-CN" altLang="en-US" sz="1050" i="1" dirty="0">
                                            <a:latin typeface="Cambria Math" panose="02040503050406030204" pitchFamily="18" charset="0"/>
                                            <a:ea typeface="微软雅黑" panose="020B0503020204020204" pitchFamily="34" charset="-122"/>
                                          </a:rPr>
                                          <m:t>𝑟</m:t>
                                        </m:r>
                                      </m:e>
                                      <m:sub>
                                        <m:r>
                                          <a:rPr lang="zh-CN" altLang="en-US" sz="1050" i="1" dirty="0">
                                            <a:latin typeface="Cambria Math" panose="02040503050406030204" pitchFamily="18" charset="0"/>
                                            <a:ea typeface="微软雅黑" panose="020B0503020204020204" pitchFamily="34" charset="-122"/>
                                          </a:rPr>
                                          <m:t>𝑝</m:t>
                                        </m:r>
                                      </m:sub>
                                    </m:sSub>
                                  </m:num>
                                  <m:den>
                                    <m:sSub>
                                      <m:sSubPr>
                                        <m:ctrlPr>
                                          <a:rPr lang="en-US" altLang="zh-CN" sz="1050" i="1" dirty="0">
                                            <a:latin typeface="Cambria Math" panose="02040503050406030204" pitchFamily="18" charset="0"/>
                                            <a:ea typeface="微软雅黑" panose="020B0503020204020204" pitchFamily="34" charset="-122"/>
                                          </a:rPr>
                                        </m:ctrlPr>
                                      </m:sSubPr>
                                      <m:e>
                                        <m:r>
                                          <a:rPr lang="zh-CN" altLang="en-US" sz="1050" i="1" dirty="0">
                                            <a:latin typeface="Cambria Math" panose="02040503050406030204" pitchFamily="18" charset="0"/>
                                            <a:ea typeface="微软雅黑" panose="020B0503020204020204" pitchFamily="34" charset="-122"/>
                                          </a:rPr>
                                          <m:t>𝑟</m:t>
                                        </m:r>
                                      </m:e>
                                      <m:sub>
                                        <m:r>
                                          <a:rPr lang="en-US" altLang="zh-CN" sz="1050" i="1" dirty="0">
                                            <a:latin typeface="Cambria Math" panose="02040503050406030204" pitchFamily="18" charset="0"/>
                                            <a:ea typeface="微软雅黑" panose="020B0503020204020204" pitchFamily="34" charset="-122"/>
                                          </a:rPr>
                                          <m:t>𝑠</m:t>
                                        </m:r>
                                      </m:sub>
                                    </m:sSub>
                                  </m:den>
                                </m:f>
                              </m:e>
                            </m:d>
                          </m:e>
                        </m:d>
                      </m:e>
                      <m:sup>
                        <m:r>
                          <a:rPr lang="en-US" altLang="zh-CN" sz="1050" i="1">
                            <a:latin typeface="Cambria Math" panose="02040503050406030204" pitchFamily="18" charset="0"/>
                          </a:rPr>
                          <m:t>2</m:t>
                        </m:r>
                      </m:sup>
                    </m:sSup>
                    <m:r>
                      <a:rPr lang="en-US" altLang="zh-CN" sz="1050" b="0" i="0" smtClean="0">
                        <a:latin typeface="Cambria Math" panose="02040503050406030204" pitchFamily="18" charset="0"/>
                      </a:rPr>
                      <m:t> </m:t>
                    </m:r>
                  </m:oMath>
                </a14:m>
                <a:r>
                  <a:rPr lang="en-US" altLang="zh-CN" sz="1400" dirty="0">
                    <a:latin typeface="Times New Roman" panose="02020603050405020304" pitchFamily="18" charset="0"/>
                    <a:cs typeface="Times New Roman" panose="02020603050405020304" pitchFamily="18" charset="0"/>
                  </a:rPr>
                  <a:t>theoretically.  </a:t>
                </a:r>
                <a:endParaRPr lang="en-US" altLang="zh-CN" sz="1400" b="0" dirty="0">
                  <a:latin typeface="Times New Roman" panose="02020603050405020304" pitchFamily="18" charset="0"/>
                  <a:cs typeface="Times New Roman" panose="02020603050405020304" pitchFamily="18" charset="0"/>
                </a:endParaRPr>
              </a:p>
            </p:txBody>
          </p:sp>
        </mc:Choice>
        <mc:Fallback>
          <p:sp>
            <p:nvSpPr>
              <p:cNvPr id="18" name="文本框 17">
                <a:extLst>
                  <a:ext uri="{FF2B5EF4-FFF2-40B4-BE49-F238E27FC236}">
                    <a16:creationId xmlns:a16="http://schemas.microsoft.com/office/drawing/2014/main" id="{05891590-E2B0-5990-AE9F-F43DE81ECDD9}"/>
                  </a:ext>
                </a:extLst>
              </p:cNvPr>
              <p:cNvSpPr txBox="1">
                <a:spLocks noRot="1" noChangeAspect="1" noMove="1" noResize="1" noEditPoints="1" noAdjustHandles="1" noChangeArrowheads="1" noChangeShapeType="1" noTextEdit="1"/>
              </p:cNvSpPr>
              <p:nvPr/>
            </p:nvSpPr>
            <p:spPr>
              <a:xfrm>
                <a:off x="438818" y="1115846"/>
                <a:ext cx="10801836" cy="506164"/>
              </a:xfrm>
              <a:prstGeom prst="rect">
                <a:avLst/>
              </a:prstGeom>
              <a:blipFill>
                <a:blip r:embed="rId5"/>
                <a:stretch>
                  <a:fillRect l="-113" t="-145882" b="-216471"/>
                </a:stretch>
              </a:blipFill>
              <a:ln>
                <a:solidFill>
                  <a:srgbClr val="FF0000"/>
                </a:solidFill>
              </a:ln>
            </p:spPr>
            <p:txBody>
              <a:bodyPr/>
              <a:lstStyle/>
              <a:p>
                <a:r>
                  <a:rPr lang="zh-CN" altLang="en-US">
                    <a:noFill/>
                  </a:rPr>
                  <a:t> </a:t>
                </a:r>
              </a:p>
            </p:txBody>
          </p:sp>
        </mc:Fallback>
      </mc:AlternateContent>
    </p:spTree>
    <p:extLst>
      <p:ext uri="{BB962C8B-B14F-4D97-AF65-F5344CB8AC3E}">
        <p14:creationId xmlns:p14="http://schemas.microsoft.com/office/powerpoint/2010/main" val="27291654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71952" y="449294"/>
            <a:ext cx="5989835" cy="707886"/>
          </a:xfrm>
          <a:prstGeom prst="rect">
            <a:avLst/>
          </a:prstGeom>
          <a:noFill/>
        </p:spPr>
        <p:txBody>
          <a:bodyPr wrap="square" rtlCol="0">
            <a:spAutoFit/>
          </a:bodyPr>
          <a:lstStyle/>
          <a:p>
            <a:r>
              <a:rPr lang="en-US" altLang="zh-CN" sz="4000" b="1" dirty="0">
                <a:latin typeface="Times New Roman" panose="02020603050405020304" pitchFamily="18" charset="0"/>
                <a:cs typeface="Times New Roman" panose="02020603050405020304" pitchFamily="18" charset="0"/>
              </a:rPr>
              <a:t>Outline</a:t>
            </a:r>
            <a:endParaRPr lang="zh-CN" altLang="en-US" sz="4000" b="1" dirty="0">
              <a:latin typeface="Times New Roman" panose="02020603050405020304" pitchFamily="18" charset="0"/>
              <a:cs typeface="Times New Roman" panose="02020603050405020304" pitchFamily="18" charset="0"/>
            </a:endParaRPr>
          </a:p>
        </p:txBody>
      </p:sp>
      <p:sp>
        <p:nvSpPr>
          <p:cNvPr id="6" name="Rectangle 2"/>
          <p:cNvSpPr>
            <a:spLocks noChangeArrowheads="1"/>
          </p:cNvSpPr>
          <p:nvPr/>
        </p:nvSpPr>
        <p:spPr bwMode="auto">
          <a:xfrm>
            <a:off x="743290" y="1157180"/>
            <a:ext cx="10187027" cy="56015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342900" indent="-342900" eaLnBrk="0" fontAlgn="base" hangingPunct="0">
              <a:spcBef>
                <a:spcPct val="0"/>
              </a:spcBef>
              <a:spcAft>
                <a:spcPct val="0"/>
              </a:spcAft>
              <a:buFont typeface="Wingdings" panose="05000000000000000000" pitchFamily="2" charset="2"/>
              <a:buChar char="n"/>
            </a:pPr>
            <a:r>
              <a:rPr lang="en-US" altLang="zh-CN" sz="2800" b="1" dirty="0">
                <a:solidFill>
                  <a:srgbClr val="333333"/>
                </a:solidFill>
                <a:latin typeface="Times New Roman" panose="02020603050405020304" pitchFamily="18" charset="0"/>
                <a:ea typeface="Open Sans"/>
                <a:cs typeface="Times New Roman" panose="02020603050405020304" pitchFamily="18" charset="0"/>
              </a:rPr>
              <a:t>Recall the Task for Ariel Data Challenge</a:t>
            </a:r>
          </a:p>
          <a:p>
            <a:pPr marL="342900" lvl="0" indent="-342900" eaLnBrk="0" fontAlgn="base" hangingPunct="0">
              <a:spcBef>
                <a:spcPct val="0"/>
              </a:spcBef>
              <a:spcAft>
                <a:spcPct val="0"/>
              </a:spcAft>
              <a:buFont typeface="Wingdings" panose="05000000000000000000" pitchFamily="2" charset="2"/>
              <a:buChar char="n"/>
            </a:pPr>
            <a:r>
              <a:rPr kumimoji="0" lang="en-US" altLang="zh-CN" sz="2800" b="1" i="0" u="none" strike="noStrike" cap="none" normalizeH="0" baseline="0" dirty="0">
                <a:ln>
                  <a:noFill/>
                </a:ln>
                <a:solidFill>
                  <a:srgbClr val="333333"/>
                </a:solidFill>
                <a:effectLst/>
                <a:latin typeface="Times New Roman" panose="02020603050405020304" pitchFamily="18" charset="0"/>
                <a:ea typeface="Open Sans"/>
                <a:cs typeface="Times New Roman" panose="02020603050405020304" pitchFamily="18" charset="0"/>
              </a:rPr>
              <a:t>Calibration Details</a:t>
            </a:r>
          </a:p>
          <a:p>
            <a:pPr marL="342900" lvl="0" indent="-342900" eaLnBrk="0" fontAlgn="base" hangingPunct="0">
              <a:spcBef>
                <a:spcPct val="0"/>
              </a:spcBef>
              <a:spcAft>
                <a:spcPct val="0"/>
              </a:spcAft>
              <a:buFont typeface="Wingdings" panose="05000000000000000000" pitchFamily="2" charset="2"/>
              <a:buChar char="n"/>
            </a:pPr>
            <a:r>
              <a:rPr lang="en-US" altLang="zh-CN" sz="2800" b="1" dirty="0">
                <a:solidFill>
                  <a:srgbClr val="333333"/>
                </a:solidFill>
                <a:latin typeface="Times New Roman" panose="02020603050405020304" pitchFamily="18" charset="0"/>
                <a:ea typeface="Open Sans"/>
                <a:cs typeface="Times New Roman" panose="02020603050405020304" pitchFamily="18" charset="0"/>
              </a:rPr>
              <a:t>Fundamentals</a:t>
            </a:r>
            <a:endParaRPr kumimoji="0" lang="en-US" altLang="zh-CN" sz="2800" b="1" i="0" u="none" strike="noStrike" cap="none" normalizeH="0" baseline="0" dirty="0">
              <a:ln>
                <a:noFill/>
              </a:ln>
              <a:solidFill>
                <a:srgbClr val="333333"/>
              </a:solidFill>
              <a:effectLst/>
              <a:latin typeface="Times New Roman" panose="02020603050405020304" pitchFamily="18" charset="0"/>
              <a:ea typeface="Open Sans"/>
              <a:cs typeface="Times New Roman" panose="02020603050405020304" pitchFamily="18" charset="0"/>
            </a:endParaRPr>
          </a:p>
          <a:p>
            <a:pPr marL="342900" lvl="0" indent="-342900" eaLnBrk="0" fontAlgn="base" hangingPunct="0">
              <a:spcBef>
                <a:spcPct val="0"/>
              </a:spcBef>
              <a:spcAft>
                <a:spcPct val="0"/>
              </a:spcAft>
              <a:buFont typeface="Wingdings" panose="05000000000000000000" pitchFamily="2" charset="2"/>
              <a:buChar char="n"/>
            </a:pPr>
            <a:r>
              <a:rPr kumimoji="0" lang="en-US" altLang="zh-CN" sz="2800" b="1" i="0" u="none" strike="noStrike" cap="none" normalizeH="0" baseline="0" dirty="0">
                <a:ln>
                  <a:noFill/>
                </a:ln>
                <a:solidFill>
                  <a:srgbClr val="333333"/>
                </a:solidFill>
                <a:effectLst/>
                <a:latin typeface="Times New Roman" panose="02020603050405020304" pitchFamily="18" charset="0"/>
                <a:ea typeface="Open Sans"/>
                <a:cs typeface="Times New Roman" panose="02020603050405020304" pitchFamily="18" charset="0"/>
              </a:rPr>
              <a:t>Explanation </a:t>
            </a:r>
            <a:r>
              <a:rPr lang="en-US" altLang="zh-CN" sz="2800" b="1" dirty="0">
                <a:solidFill>
                  <a:srgbClr val="333333"/>
                </a:solidFill>
                <a:latin typeface="Times New Roman" panose="02020603050405020304" pitchFamily="18" charset="0"/>
                <a:ea typeface="Open Sans"/>
                <a:cs typeface="Times New Roman" panose="02020603050405020304" pitchFamily="18" charset="0"/>
              </a:rPr>
              <a:t>on </a:t>
            </a:r>
            <a:r>
              <a:rPr kumimoji="0" lang="en-US" altLang="zh-CN" sz="2800" b="1" i="0" u="none" strike="noStrike" cap="none" normalizeH="0" baseline="0" dirty="0">
                <a:ln>
                  <a:noFill/>
                </a:ln>
                <a:solidFill>
                  <a:srgbClr val="333333"/>
                </a:solidFill>
                <a:effectLst/>
                <a:latin typeface="Times New Roman" panose="02020603050405020304" pitchFamily="18" charset="0"/>
                <a:ea typeface="Open Sans"/>
                <a:cs typeface="Times New Roman" panose="02020603050405020304" pitchFamily="18" charset="0"/>
              </a:rPr>
              <a:t>Official Baseline Solution</a:t>
            </a:r>
          </a:p>
          <a:p>
            <a:pPr marL="914400" lvl="1" indent="-457200" eaLnBrk="0" fontAlgn="base" hangingPunct="0">
              <a:spcBef>
                <a:spcPct val="0"/>
              </a:spcBef>
              <a:spcAft>
                <a:spcPct val="0"/>
              </a:spcAft>
              <a:buFont typeface="Wingdings" panose="05000000000000000000" pitchFamily="2" charset="2"/>
              <a:buChar char="p"/>
            </a:pPr>
            <a:r>
              <a:rPr lang="en-US" altLang="zh-CN" sz="2800" b="1" dirty="0">
                <a:solidFill>
                  <a:srgbClr val="333333"/>
                </a:solidFill>
                <a:latin typeface="Times New Roman" panose="02020603050405020304" pitchFamily="18" charset="0"/>
                <a:ea typeface="Open Sans"/>
                <a:cs typeface="Times New Roman" panose="02020603050405020304" pitchFamily="18" charset="0"/>
              </a:rPr>
              <a:t>Data Preparation</a:t>
            </a:r>
          </a:p>
          <a:p>
            <a:pPr marL="914400" lvl="1" indent="-457200" eaLnBrk="0" fontAlgn="base" hangingPunct="0">
              <a:spcBef>
                <a:spcPct val="0"/>
              </a:spcBef>
              <a:spcAft>
                <a:spcPct val="0"/>
              </a:spcAft>
              <a:buFont typeface="Wingdings" panose="05000000000000000000" pitchFamily="2" charset="2"/>
              <a:buChar char="p"/>
            </a:pPr>
            <a:r>
              <a:rPr lang="en-US" altLang="zh-CN" sz="2800" b="1" dirty="0">
                <a:solidFill>
                  <a:srgbClr val="333333"/>
                </a:solidFill>
                <a:latin typeface="Times New Roman" panose="02020603050405020304" pitchFamily="18" charset="0"/>
                <a:ea typeface="Open Sans"/>
                <a:cs typeface="Times New Roman" panose="02020603050405020304" pitchFamily="18" charset="0"/>
              </a:rPr>
              <a:t>1D-CNN for mean transit depth</a:t>
            </a:r>
          </a:p>
          <a:p>
            <a:pPr marL="914400" lvl="1" indent="-457200" eaLnBrk="0" fontAlgn="base" hangingPunct="0">
              <a:spcBef>
                <a:spcPct val="0"/>
              </a:spcBef>
              <a:spcAft>
                <a:spcPct val="0"/>
              </a:spcAft>
              <a:buFont typeface="Wingdings" panose="05000000000000000000" pitchFamily="2" charset="2"/>
              <a:buChar char="p"/>
            </a:pPr>
            <a:r>
              <a:rPr lang="en-US" altLang="zh-CN" sz="2800" b="1" dirty="0">
                <a:solidFill>
                  <a:srgbClr val="333333"/>
                </a:solidFill>
                <a:latin typeface="Times New Roman" panose="02020603050405020304" pitchFamily="18" charset="0"/>
                <a:ea typeface="Open Sans"/>
                <a:cs typeface="Times New Roman" panose="02020603050405020304" pitchFamily="18" charset="0"/>
              </a:rPr>
              <a:t>2D CNN for atmospheric features</a:t>
            </a:r>
          </a:p>
          <a:p>
            <a:pPr marL="914400" lvl="1" indent="-457200" eaLnBrk="0" fontAlgn="base" hangingPunct="0">
              <a:spcBef>
                <a:spcPct val="0"/>
              </a:spcBef>
              <a:spcAft>
                <a:spcPct val="0"/>
              </a:spcAft>
              <a:buFont typeface="Wingdings" panose="05000000000000000000" pitchFamily="2" charset="2"/>
              <a:buChar char="p"/>
            </a:pPr>
            <a:r>
              <a:rPr lang="en-US" altLang="zh-CN" sz="2800" b="1" dirty="0">
                <a:solidFill>
                  <a:srgbClr val="333333"/>
                </a:solidFill>
                <a:latin typeface="Times New Roman" panose="02020603050405020304" pitchFamily="18" charset="0"/>
                <a:ea typeface="Open Sans"/>
                <a:cs typeface="Times New Roman" panose="02020603050405020304" pitchFamily="18" charset="0"/>
              </a:rPr>
              <a:t>Results</a:t>
            </a:r>
          </a:p>
          <a:p>
            <a:pPr marL="457200" indent="-457200" eaLnBrk="0" fontAlgn="base" hangingPunct="0">
              <a:spcBef>
                <a:spcPct val="0"/>
              </a:spcBef>
              <a:spcAft>
                <a:spcPct val="0"/>
              </a:spcAft>
              <a:buFont typeface="Wingdings" panose="05000000000000000000" pitchFamily="2" charset="2"/>
              <a:buChar char="n"/>
            </a:pPr>
            <a:r>
              <a:rPr lang="en-US" altLang="zh-CN" sz="2800" b="1" dirty="0">
                <a:solidFill>
                  <a:srgbClr val="333333"/>
                </a:solidFill>
                <a:latin typeface="Times New Roman" panose="02020603050405020304" pitchFamily="18" charset="0"/>
                <a:ea typeface="Open Sans"/>
                <a:cs typeface="Times New Roman" panose="02020603050405020304" pitchFamily="18" charset="0"/>
              </a:rPr>
              <a:t>Insights (See Lecture 3)</a:t>
            </a:r>
          </a:p>
          <a:p>
            <a:pPr marL="914400" lvl="1" indent="-457200" eaLnBrk="0" fontAlgn="base" hangingPunct="0">
              <a:spcBef>
                <a:spcPct val="0"/>
              </a:spcBef>
              <a:spcAft>
                <a:spcPct val="0"/>
              </a:spcAft>
              <a:buFont typeface="Wingdings" panose="05000000000000000000" pitchFamily="2" charset="2"/>
              <a:buChar char="p"/>
            </a:pPr>
            <a:r>
              <a:rPr lang="en-US" altLang="zh-CN" sz="2800" b="1" dirty="0">
                <a:solidFill>
                  <a:srgbClr val="333333"/>
                </a:solidFill>
                <a:latin typeface="Times New Roman" panose="02020603050405020304" pitchFamily="18" charset="0"/>
                <a:ea typeface="Open Sans"/>
                <a:cs typeface="Times New Roman" panose="02020603050405020304" pitchFamily="18" charset="0"/>
              </a:rPr>
              <a:t>Possible Tricks for Baseline Improvement</a:t>
            </a:r>
          </a:p>
          <a:p>
            <a:pPr marL="914400" lvl="1" indent="-457200" eaLnBrk="0" fontAlgn="base" hangingPunct="0">
              <a:spcBef>
                <a:spcPct val="0"/>
              </a:spcBef>
              <a:spcAft>
                <a:spcPct val="0"/>
              </a:spcAft>
              <a:buFont typeface="Wingdings" panose="05000000000000000000" pitchFamily="2" charset="2"/>
              <a:buChar char="p"/>
            </a:pPr>
            <a:r>
              <a:rPr lang="en-US" altLang="zh-CN" sz="2800" b="1" dirty="0">
                <a:solidFill>
                  <a:srgbClr val="333333"/>
                </a:solidFill>
                <a:latin typeface="Times New Roman" panose="02020603050405020304" pitchFamily="18" charset="0"/>
                <a:ea typeface="Open Sans"/>
                <a:cs typeface="Times New Roman" panose="02020603050405020304" pitchFamily="18" charset="0"/>
              </a:rPr>
              <a:t>DL-Tech1 : End-to-End Transformer-Based Solution</a:t>
            </a:r>
          </a:p>
          <a:p>
            <a:pPr marL="914400" lvl="1" indent="-457200" eaLnBrk="0" fontAlgn="base" hangingPunct="0">
              <a:spcBef>
                <a:spcPct val="0"/>
              </a:spcBef>
              <a:spcAft>
                <a:spcPct val="0"/>
              </a:spcAft>
              <a:buFont typeface="Wingdings" panose="05000000000000000000" pitchFamily="2" charset="2"/>
              <a:buChar char="p"/>
            </a:pPr>
            <a:r>
              <a:rPr lang="en-US" altLang="zh-CN" sz="2800" b="1" dirty="0">
                <a:solidFill>
                  <a:srgbClr val="333333"/>
                </a:solidFill>
                <a:latin typeface="Times New Roman" panose="02020603050405020304" pitchFamily="18" charset="0"/>
                <a:ea typeface="Open Sans"/>
                <a:cs typeface="Times New Roman" panose="02020603050405020304" pitchFamily="18" charset="0"/>
              </a:rPr>
              <a:t>DL-Tech2 : Consider 3D Convolutional Module</a:t>
            </a:r>
          </a:p>
          <a:p>
            <a:pPr marL="914400" lvl="1" indent="-457200" eaLnBrk="0" fontAlgn="base" hangingPunct="0">
              <a:spcBef>
                <a:spcPct val="0"/>
              </a:spcBef>
              <a:spcAft>
                <a:spcPct val="0"/>
              </a:spcAft>
              <a:buFont typeface="Wingdings" panose="05000000000000000000" pitchFamily="2" charset="2"/>
              <a:buChar char="p"/>
            </a:pPr>
            <a:endParaRPr lang="en-US" altLang="zh-CN" sz="2800" b="1" dirty="0">
              <a:solidFill>
                <a:srgbClr val="333333"/>
              </a:solidFill>
              <a:latin typeface="Times New Roman" panose="02020603050405020304" pitchFamily="18" charset="0"/>
              <a:ea typeface="Open Sans"/>
              <a:cs typeface="Times New Roman" panose="02020603050405020304" pitchFamily="18" charset="0"/>
            </a:endParaRPr>
          </a:p>
        </p:txBody>
      </p:sp>
      <p:sp>
        <p:nvSpPr>
          <p:cNvPr id="3" name="矩形 2">
            <a:extLst>
              <a:ext uri="{FF2B5EF4-FFF2-40B4-BE49-F238E27FC236}">
                <a16:creationId xmlns:a16="http://schemas.microsoft.com/office/drawing/2014/main" id="{B22FE41F-5FAF-4223-3E59-C348A2B12A05}"/>
              </a:ext>
            </a:extLst>
          </p:cNvPr>
          <p:cNvSpPr/>
          <p:nvPr/>
        </p:nvSpPr>
        <p:spPr>
          <a:xfrm>
            <a:off x="7792975" y="6488668"/>
            <a:ext cx="4399025" cy="369332"/>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rPr>
              <a:t>© </a:t>
            </a:r>
            <a:r>
              <a:rPr lang="en-US" altLang="zh-CN" dirty="0" err="1">
                <a:latin typeface="Times New Roman" panose="02020603050405020304" pitchFamily="18" charset="0"/>
                <a:cs typeface="Times New Roman" panose="02020603050405020304" pitchFamily="18" charset="0"/>
              </a:rPr>
              <a:t>kaggle</a:t>
            </a:r>
            <a:r>
              <a:rPr lang="zh-CN" altLang="en-US" dirty="0">
                <a:latin typeface="Times New Roman" panose="02020603050405020304" pitchFamily="18" charset="0"/>
                <a:cs typeface="Times New Roman" panose="02020603050405020304" pitchFamily="18" charset="0"/>
              </a:rPr>
              <a:t>君</a:t>
            </a:r>
            <a:r>
              <a:rPr lang="en-US" altLang="zh-CN" dirty="0">
                <a:latin typeface="Times New Roman" panose="02020603050405020304" pitchFamily="18" charset="0"/>
                <a:cs typeface="Times New Roman" panose="02020603050405020304" pitchFamily="18" charset="0"/>
              </a:rPr>
              <a:t>-</a:t>
            </a:r>
            <a:r>
              <a:rPr lang="en-US" altLang="zh-CN" dirty="0" err="1">
                <a:latin typeface="Times New Roman" panose="02020603050405020304" pitchFamily="18" charset="0"/>
                <a:cs typeface="Times New Roman" panose="02020603050405020304" pitchFamily="18" charset="0"/>
              </a:rPr>
              <a:t>sakura</a:t>
            </a:r>
            <a:r>
              <a:rPr lang="en-US" altLang="zh-CN" dirty="0">
                <a:latin typeface="Times New Roman" panose="02020603050405020304" pitchFamily="18" charset="0"/>
                <a:cs typeface="Times New Roman" panose="02020603050405020304" pitchFamily="18" charset="0"/>
              </a:rPr>
              <a:t>, 2024. All rights reserved.</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17989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1A985E-53D1-1D59-2342-170F0BA32709}"/>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9D1F2B47-5DC4-F042-0265-BC3F8D2EA6A8}"/>
              </a:ext>
            </a:extLst>
          </p:cNvPr>
          <p:cNvSpPr txBox="1"/>
          <p:nvPr/>
        </p:nvSpPr>
        <p:spPr>
          <a:xfrm>
            <a:off x="271952" y="449294"/>
            <a:ext cx="9259975" cy="707886"/>
          </a:xfrm>
          <a:prstGeom prst="rect">
            <a:avLst/>
          </a:prstGeom>
          <a:noFill/>
        </p:spPr>
        <p:txBody>
          <a:bodyPr wrap="square" rtlCol="0">
            <a:spAutoFit/>
          </a:bodyPr>
          <a:lstStyle/>
          <a:p>
            <a:r>
              <a:rPr lang="en-US" altLang="zh-CN" sz="4000" b="1" dirty="0">
                <a:latin typeface="Times New Roman" panose="02020603050405020304" pitchFamily="18" charset="0"/>
                <a:cs typeface="Times New Roman" panose="02020603050405020304" pitchFamily="18" charset="0"/>
              </a:rPr>
              <a:t>1D CNN Inference</a:t>
            </a:r>
          </a:p>
        </p:txBody>
      </p:sp>
      <p:sp>
        <p:nvSpPr>
          <p:cNvPr id="3" name="矩形 2">
            <a:extLst>
              <a:ext uri="{FF2B5EF4-FFF2-40B4-BE49-F238E27FC236}">
                <a16:creationId xmlns:a16="http://schemas.microsoft.com/office/drawing/2014/main" id="{67E98DBE-713B-3114-1D71-A1F0AF16B9D0}"/>
              </a:ext>
            </a:extLst>
          </p:cNvPr>
          <p:cNvSpPr/>
          <p:nvPr/>
        </p:nvSpPr>
        <p:spPr>
          <a:xfrm>
            <a:off x="7792975" y="6488668"/>
            <a:ext cx="4399025" cy="369332"/>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rPr>
              <a:t>© </a:t>
            </a:r>
            <a:r>
              <a:rPr lang="en-US" altLang="zh-CN" dirty="0" err="1">
                <a:latin typeface="Times New Roman" panose="02020603050405020304" pitchFamily="18" charset="0"/>
                <a:cs typeface="Times New Roman" panose="02020603050405020304" pitchFamily="18" charset="0"/>
              </a:rPr>
              <a:t>kaggle</a:t>
            </a:r>
            <a:r>
              <a:rPr lang="zh-CN" altLang="en-US" dirty="0">
                <a:latin typeface="Times New Roman" panose="02020603050405020304" pitchFamily="18" charset="0"/>
                <a:cs typeface="Times New Roman" panose="02020603050405020304" pitchFamily="18" charset="0"/>
              </a:rPr>
              <a:t>君</a:t>
            </a:r>
            <a:r>
              <a:rPr lang="en-US" altLang="zh-CN" dirty="0">
                <a:latin typeface="Times New Roman" panose="02020603050405020304" pitchFamily="18" charset="0"/>
                <a:cs typeface="Times New Roman" panose="02020603050405020304" pitchFamily="18" charset="0"/>
              </a:rPr>
              <a:t>-</a:t>
            </a:r>
            <a:r>
              <a:rPr lang="en-US" altLang="zh-CN" dirty="0" err="1">
                <a:latin typeface="Times New Roman" panose="02020603050405020304" pitchFamily="18" charset="0"/>
                <a:cs typeface="Times New Roman" panose="02020603050405020304" pitchFamily="18" charset="0"/>
              </a:rPr>
              <a:t>sakura</a:t>
            </a:r>
            <a:r>
              <a:rPr lang="en-US" altLang="zh-CN" dirty="0">
                <a:latin typeface="Times New Roman" panose="02020603050405020304" pitchFamily="18" charset="0"/>
                <a:cs typeface="Times New Roman" panose="02020603050405020304" pitchFamily="18" charset="0"/>
              </a:rPr>
              <a:t>, 2024. All rights reserved.</a:t>
            </a:r>
            <a:endParaRPr lang="zh-CN" altLang="en-US" dirty="0">
              <a:latin typeface="Times New Roman" panose="02020603050405020304" pitchFamily="18" charset="0"/>
              <a:cs typeface="Times New Roman" panose="02020603050405020304" pitchFamily="18" charset="0"/>
            </a:endParaRPr>
          </a:p>
        </p:txBody>
      </p:sp>
      <p:pic>
        <p:nvPicPr>
          <p:cNvPr id="5" name="图片 4">
            <a:extLst>
              <a:ext uri="{FF2B5EF4-FFF2-40B4-BE49-F238E27FC236}">
                <a16:creationId xmlns:a16="http://schemas.microsoft.com/office/drawing/2014/main" id="{ABCCB0D8-712F-FB19-0609-4063451CBC11}"/>
              </a:ext>
            </a:extLst>
          </p:cNvPr>
          <p:cNvPicPr>
            <a:picLocks noChangeAspect="1"/>
          </p:cNvPicPr>
          <p:nvPr/>
        </p:nvPicPr>
        <p:blipFill>
          <a:blip r:embed="rId2"/>
          <a:stretch>
            <a:fillRect/>
          </a:stretch>
        </p:blipFill>
        <p:spPr>
          <a:xfrm>
            <a:off x="529817" y="1248707"/>
            <a:ext cx="5215201" cy="490093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181660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E983E2-9E3D-08E3-48F2-706B1C40FA60}"/>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76B2CDB0-0C36-0C21-C9BF-53C0A4F30133}"/>
              </a:ext>
            </a:extLst>
          </p:cNvPr>
          <p:cNvSpPr txBox="1"/>
          <p:nvPr/>
        </p:nvSpPr>
        <p:spPr>
          <a:xfrm>
            <a:off x="271952" y="449294"/>
            <a:ext cx="9259975" cy="707886"/>
          </a:xfrm>
          <a:prstGeom prst="rect">
            <a:avLst/>
          </a:prstGeom>
          <a:noFill/>
        </p:spPr>
        <p:txBody>
          <a:bodyPr wrap="square" rtlCol="0">
            <a:spAutoFit/>
          </a:bodyPr>
          <a:lstStyle/>
          <a:p>
            <a:r>
              <a:rPr lang="en-US" altLang="zh-CN" sz="4000" b="1" dirty="0">
                <a:latin typeface="Times New Roman" panose="02020603050405020304" pitchFamily="18" charset="0"/>
                <a:cs typeface="Times New Roman" panose="02020603050405020304" pitchFamily="18" charset="0"/>
              </a:rPr>
              <a:t>1D CNN Inference</a:t>
            </a:r>
          </a:p>
        </p:txBody>
      </p:sp>
      <p:sp>
        <p:nvSpPr>
          <p:cNvPr id="3" name="矩形 2">
            <a:extLst>
              <a:ext uri="{FF2B5EF4-FFF2-40B4-BE49-F238E27FC236}">
                <a16:creationId xmlns:a16="http://schemas.microsoft.com/office/drawing/2014/main" id="{47AFB949-7B99-F9FB-4462-1FA754F914EB}"/>
              </a:ext>
            </a:extLst>
          </p:cNvPr>
          <p:cNvSpPr/>
          <p:nvPr/>
        </p:nvSpPr>
        <p:spPr>
          <a:xfrm>
            <a:off x="7792975" y="6488668"/>
            <a:ext cx="4399025" cy="369332"/>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rPr>
              <a:t>© </a:t>
            </a:r>
            <a:r>
              <a:rPr lang="en-US" altLang="zh-CN" dirty="0" err="1">
                <a:latin typeface="Times New Roman" panose="02020603050405020304" pitchFamily="18" charset="0"/>
                <a:cs typeface="Times New Roman" panose="02020603050405020304" pitchFamily="18" charset="0"/>
              </a:rPr>
              <a:t>kaggle</a:t>
            </a:r>
            <a:r>
              <a:rPr lang="zh-CN" altLang="en-US" dirty="0">
                <a:latin typeface="Times New Roman" panose="02020603050405020304" pitchFamily="18" charset="0"/>
                <a:cs typeface="Times New Roman" panose="02020603050405020304" pitchFamily="18" charset="0"/>
              </a:rPr>
              <a:t>君</a:t>
            </a:r>
            <a:r>
              <a:rPr lang="en-US" altLang="zh-CN" dirty="0">
                <a:latin typeface="Times New Roman" panose="02020603050405020304" pitchFamily="18" charset="0"/>
                <a:cs typeface="Times New Roman" panose="02020603050405020304" pitchFamily="18" charset="0"/>
              </a:rPr>
              <a:t>-</a:t>
            </a:r>
            <a:r>
              <a:rPr lang="en-US" altLang="zh-CN" dirty="0" err="1">
                <a:latin typeface="Times New Roman" panose="02020603050405020304" pitchFamily="18" charset="0"/>
                <a:cs typeface="Times New Roman" panose="02020603050405020304" pitchFamily="18" charset="0"/>
              </a:rPr>
              <a:t>sakura</a:t>
            </a:r>
            <a:r>
              <a:rPr lang="en-US" altLang="zh-CN" dirty="0">
                <a:latin typeface="Times New Roman" panose="02020603050405020304" pitchFamily="18" charset="0"/>
                <a:cs typeface="Times New Roman" panose="02020603050405020304" pitchFamily="18" charset="0"/>
              </a:rPr>
              <a:t>, 2024. All rights reserved.</a:t>
            </a:r>
            <a:endParaRPr lang="zh-CN" altLang="en-US" dirty="0">
              <a:latin typeface="Times New Roman" panose="02020603050405020304" pitchFamily="18" charset="0"/>
              <a:cs typeface="Times New Roman" panose="02020603050405020304" pitchFamily="18" charset="0"/>
            </a:endParaRPr>
          </a:p>
        </p:txBody>
      </p:sp>
      <p:sp>
        <p:nvSpPr>
          <p:cNvPr id="6" name="文本框 5">
            <a:extLst>
              <a:ext uri="{FF2B5EF4-FFF2-40B4-BE49-F238E27FC236}">
                <a16:creationId xmlns:a16="http://schemas.microsoft.com/office/drawing/2014/main" id="{49748FD6-E251-A8F7-15C1-CA75B8A277A4}"/>
              </a:ext>
            </a:extLst>
          </p:cNvPr>
          <p:cNvSpPr txBox="1"/>
          <p:nvPr/>
        </p:nvSpPr>
        <p:spPr>
          <a:xfrm>
            <a:off x="584200" y="1307099"/>
            <a:ext cx="9428018" cy="646331"/>
          </a:xfrm>
          <a:prstGeom prst="rect">
            <a:avLst/>
          </a:prstGeom>
          <a:noFill/>
        </p:spPr>
        <p:txBody>
          <a:bodyPr wrap="square">
            <a:spAutoFit/>
          </a:bodyPr>
          <a:lstStyle/>
          <a:p>
            <a:r>
              <a:rPr lang="en-US" altLang="zh-CN" b="0" i="0" dirty="0">
                <a:effectLst/>
                <a:latin typeface="Times New Roman" panose="02020603050405020304" pitchFamily="18" charset="0"/>
              </a:rPr>
              <a:t>Then, we perform the MC Dropout to obtain the mean prediction and the uncertainty associated. We choose to compute 1000 instances.</a:t>
            </a:r>
            <a:endParaRPr lang="zh-CN" altLang="en-US" dirty="0"/>
          </a:p>
        </p:txBody>
      </p:sp>
      <p:pic>
        <p:nvPicPr>
          <p:cNvPr id="8" name="图片 7">
            <a:extLst>
              <a:ext uri="{FF2B5EF4-FFF2-40B4-BE49-F238E27FC236}">
                <a16:creationId xmlns:a16="http://schemas.microsoft.com/office/drawing/2014/main" id="{BFFC348B-0A63-DCD5-15F9-FDF0EFAD717A}"/>
              </a:ext>
            </a:extLst>
          </p:cNvPr>
          <p:cNvPicPr>
            <a:picLocks noChangeAspect="1"/>
          </p:cNvPicPr>
          <p:nvPr/>
        </p:nvPicPr>
        <p:blipFill>
          <a:blip r:embed="rId2"/>
          <a:stretch>
            <a:fillRect/>
          </a:stretch>
        </p:blipFill>
        <p:spPr>
          <a:xfrm>
            <a:off x="447443" y="2218624"/>
            <a:ext cx="10155903" cy="387315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2627282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C246D3-BAAD-B0E9-FE4C-8166BAA2F3E3}"/>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2503B128-08EB-CD94-C2CD-E3FF42657251}"/>
              </a:ext>
            </a:extLst>
          </p:cNvPr>
          <p:cNvSpPr txBox="1"/>
          <p:nvPr/>
        </p:nvSpPr>
        <p:spPr>
          <a:xfrm>
            <a:off x="271952" y="449294"/>
            <a:ext cx="9259975" cy="707886"/>
          </a:xfrm>
          <a:prstGeom prst="rect">
            <a:avLst/>
          </a:prstGeom>
          <a:noFill/>
        </p:spPr>
        <p:txBody>
          <a:bodyPr wrap="square" rtlCol="0">
            <a:spAutoFit/>
          </a:bodyPr>
          <a:lstStyle/>
          <a:p>
            <a:r>
              <a:rPr lang="en-US" altLang="zh-CN" sz="4000" b="1" dirty="0">
                <a:latin typeface="Times New Roman" panose="02020603050405020304" pitchFamily="18" charset="0"/>
                <a:cs typeface="Times New Roman" panose="02020603050405020304" pitchFamily="18" charset="0"/>
              </a:rPr>
              <a:t>1D CNN Inference</a:t>
            </a:r>
          </a:p>
        </p:txBody>
      </p:sp>
      <p:sp>
        <p:nvSpPr>
          <p:cNvPr id="3" name="矩形 2">
            <a:extLst>
              <a:ext uri="{FF2B5EF4-FFF2-40B4-BE49-F238E27FC236}">
                <a16:creationId xmlns:a16="http://schemas.microsoft.com/office/drawing/2014/main" id="{67FDA6F2-170C-2C00-660E-448477261801}"/>
              </a:ext>
            </a:extLst>
          </p:cNvPr>
          <p:cNvSpPr/>
          <p:nvPr/>
        </p:nvSpPr>
        <p:spPr>
          <a:xfrm>
            <a:off x="7792975" y="6488668"/>
            <a:ext cx="4399025" cy="369332"/>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rPr>
              <a:t>© </a:t>
            </a:r>
            <a:r>
              <a:rPr lang="en-US" altLang="zh-CN" dirty="0" err="1">
                <a:latin typeface="Times New Roman" panose="02020603050405020304" pitchFamily="18" charset="0"/>
                <a:cs typeface="Times New Roman" panose="02020603050405020304" pitchFamily="18" charset="0"/>
              </a:rPr>
              <a:t>kaggle</a:t>
            </a:r>
            <a:r>
              <a:rPr lang="zh-CN" altLang="en-US" dirty="0">
                <a:latin typeface="Times New Roman" panose="02020603050405020304" pitchFamily="18" charset="0"/>
                <a:cs typeface="Times New Roman" panose="02020603050405020304" pitchFamily="18" charset="0"/>
              </a:rPr>
              <a:t>君</a:t>
            </a:r>
            <a:r>
              <a:rPr lang="en-US" altLang="zh-CN" dirty="0">
                <a:latin typeface="Times New Roman" panose="02020603050405020304" pitchFamily="18" charset="0"/>
                <a:cs typeface="Times New Roman" panose="02020603050405020304" pitchFamily="18" charset="0"/>
              </a:rPr>
              <a:t>-</a:t>
            </a:r>
            <a:r>
              <a:rPr lang="en-US" altLang="zh-CN" dirty="0" err="1">
                <a:latin typeface="Times New Roman" panose="02020603050405020304" pitchFamily="18" charset="0"/>
                <a:cs typeface="Times New Roman" panose="02020603050405020304" pitchFamily="18" charset="0"/>
              </a:rPr>
              <a:t>sakura</a:t>
            </a:r>
            <a:r>
              <a:rPr lang="en-US" altLang="zh-CN" dirty="0">
                <a:latin typeface="Times New Roman" panose="02020603050405020304" pitchFamily="18" charset="0"/>
                <a:cs typeface="Times New Roman" panose="02020603050405020304" pitchFamily="18" charset="0"/>
              </a:rPr>
              <a:t>, 2024. All rights reserved.</a:t>
            </a:r>
            <a:endParaRPr lang="zh-CN" altLang="en-US" dirty="0">
              <a:latin typeface="Times New Roman" panose="02020603050405020304" pitchFamily="18" charset="0"/>
              <a:cs typeface="Times New Roman" panose="02020603050405020304" pitchFamily="18" charset="0"/>
            </a:endParaRPr>
          </a:p>
        </p:txBody>
      </p:sp>
      <p:pic>
        <p:nvPicPr>
          <p:cNvPr id="5" name="图片 4">
            <a:extLst>
              <a:ext uri="{FF2B5EF4-FFF2-40B4-BE49-F238E27FC236}">
                <a16:creationId xmlns:a16="http://schemas.microsoft.com/office/drawing/2014/main" id="{D6A0B975-6C66-EAA7-D622-0BAC2B1F09E6}"/>
              </a:ext>
            </a:extLst>
          </p:cNvPr>
          <p:cNvPicPr>
            <a:picLocks noChangeAspect="1"/>
          </p:cNvPicPr>
          <p:nvPr/>
        </p:nvPicPr>
        <p:blipFill>
          <a:blip r:embed="rId2"/>
          <a:stretch>
            <a:fillRect/>
          </a:stretch>
        </p:blipFill>
        <p:spPr>
          <a:xfrm>
            <a:off x="127755" y="1157180"/>
            <a:ext cx="11224940" cy="4550893"/>
          </a:xfrm>
          <a:prstGeom prst="rect">
            <a:avLst/>
          </a:prstGeom>
          <a:ln>
            <a:noFill/>
          </a:ln>
          <a:effectLst>
            <a:outerShdw blurRad="292100" dist="139700" dir="2700000" algn="tl" rotWithShape="0">
              <a:srgbClr val="333333">
                <a:alpha val="65000"/>
              </a:srgbClr>
            </a:outerShdw>
          </a:effectLst>
        </p:spPr>
      </p:pic>
      <p:pic>
        <p:nvPicPr>
          <p:cNvPr id="9" name="图片 8">
            <a:extLst>
              <a:ext uri="{FF2B5EF4-FFF2-40B4-BE49-F238E27FC236}">
                <a16:creationId xmlns:a16="http://schemas.microsoft.com/office/drawing/2014/main" id="{20EE022E-C89E-A648-6EDE-1F1EBE115649}"/>
              </a:ext>
            </a:extLst>
          </p:cNvPr>
          <p:cNvPicPr>
            <a:picLocks noChangeAspect="1"/>
          </p:cNvPicPr>
          <p:nvPr/>
        </p:nvPicPr>
        <p:blipFill>
          <a:blip r:embed="rId3"/>
          <a:stretch>
            <a:fillRect/>
          </a:stretch>
        </p:blipFill>
        <p:spPr>
          <a:xfrm>
            <a:off x="5182166" y="1865066"/>
            <a:ext cx="6170529" cy="3708613"/>
          </a:xfrm>
          <a:prstGeom prst="rect">
            <a:avLst/>
          </a:prstGeom>
        </p:spPr>
      </p:pic>
    </p:spTree>
    <p:extLst>
      <p:ext uri="{BB962C8B-B14F-4D97-AF65-F5344CB8AC3E}">
        <p14:creationId xmlns:p14="http://schemas.microsoft.com/office/powerpoint/2010/main" val="708173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11F8D4AF-0A0F-802E-2B0E-9A3ACE3254C2}"/>
              </a:ext>
            </a:extLst>
          </p:cNvPr>
          <p:cNvPicPr>
            <a:picLocks noChangeAspect="1"/>
          </p:cNvPicPr>
          <p:nvPr/>
        </p:nvPicPr>
        <p:blipFill>
          <a:blip r:embed="rId2"/>
          <a:srcRect t="1789"/>
          <a:stretch/>
        </p:blipFill>
        <p:spPr>
          <a:xfrm>
            <a:off x="536111" y="1523999"/>
            <a:ext cx="6649378" cy="2544799"/>
          </a:xfrm>
          <a:prstGeom prst="rect">
            <a:avLst/>
          </a:prstGeom>
          <a:ln>
            <a:noFill/>
          </a:ln>
          <a:effectLst>
            <a:outerShdw blurRad="292100" dist="139700" dir="2700000" algn="tl" rotWithShape="0">
              <a:srgbClr val="333333">
                <a:alpha val="65000"/>
              </a:srgbClr>
            </a:outerShdw>
          </a:effectLst>
        </p:spPr>
      </p:pic>
      <p:sp>
        <p:nvSpPr>
          <p:cNvPr id="4" name="文本框 3">
            <a:extLst>
              <a:ext uri="{FF2B5EF4-FFF2-40B4-BE49-F238E27FC236}">
                <a16:creationId xmlns:a16="http://schemas.microsoft.com/office/drawing/2014/main" id="{1E3A5686-7551-ECB5-8274-10E98AE8CC2D}"/>
              </a:ext>
            </a:extLst>
          </p:cNvPr>
          <p:cNvSpPr txBox="1"/>
          <p:nvPr/>
        </p:nvSpPr>
        <p:spPr>
          <a:xfrm>
            <a:off x="271952" y="449294"/>
            <a:ext cx="9259975" cy="707886"/>
          </a:xfrm>
          <a:prstGeom prst="rect">
            <a:avLst/>
          </a:prstGeom>
          <a:noFill/>
        </p:spPr>
        <p:txBody>
          <a:bodyPr wrap="square" rtlCol="0">
            <a:spAutoFit/>
          </a:bodyPr>
          <a:lstStyle/>
          <a:p>
            <a:r>
              <a:rPr lang="en-US" altLang="zh-CN" sz="4000" b="1" dirty="0">
                <a:latin typeface="Times New Roman" panose="02020603050405020304" pitchFamily="18" charset="0"/>
                <a:cs typeface="Times New Roman" panose="02020603050405020304" pitchFamily="18" charset="0"/>
              </a:rPr>
              <a:t>1D CNN Inference</a:t>
            </a:r>
          </a:p>
        </p:txBody>
      </p:sp>
      <p:sp>
        <p:nvSpPr>
          <p:cNvPr id="5" name="矩形 4">
            <a:extLst>
              <a:ext uri="{FF2B5EF4-FFF2-40B4-BE49-F238E27FC236}">
                <a16:creationId xmlns:a16="http://schemas.microsoft.com/office/drawing/2014/main" id="{1981E729-DA33-0F4C-E989-FC90D4DAD0FC}"/>
              </a:ext>
            </a:extLst>
          </p:cNvPr>
          <p:cNvSpPr/>
          <p:nvPr/>
        </p:nvSpPr>
        <p:spPr>
          <a:xfrm>
            <a:off x="7792975" y="6488668"/>
            <a:ext cx="4399025" cy="369332"/>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rPr>
              <a:t>© </a:t>
            </a:r>
            <a:r>
              <a:rPr lang="en-US" altLang="zh-CN" dirty="0" err="1">
                <a:latin typeface="Times New Roman" panose="02020603050405020304" pitchFamily="18" charset="0"/>
                <a:cs typeface="Times New Roman" panose="02020603050405020304" pitchFamily="18" charset="0"/>
              </a:rPr>
              <a:t>kaggle</a:t>
            </a:r>
            <a:r>
              <a:rPr lang="zh-CN" altLang="en-US" dirty="0">
                <a:latin typeface="Times New Roman" panose="02020603050405020304" pitchFamily="18" charset="0"/>
                <a:cs typeface="Times New Roman" panose="02020603050405020304" pitchFamily="18" charset="0"/>
              </a:rPr>
              <a:t>君</a:t>
            </a:r>
            <a:r>
              <a:rPr lang="en-US" altLang="zh-CN" dirty="0">
                <a:latin typeface="Times New Roman" panose="02020603050405020304" pitchFamily="18" charset="0"/>
                <a:cs typeface="Times New Roman" panose="02020603050405020304" pitchFamily="18" charset="0"/>
              </a:rPr>
              <a:t>-</a:t>
            </a:r>
            <a:r>
              <a:rPr lang="en-US" altLang="zh-CN" dirty="0" err="1">
                <a:latin typeface="Times New Roman" panose="02020603050405020304" pitchFamily="18" charset="0"/>
                <a:cs typeface="Times New Roman" panose="02020603050405020304" pitchFamily="18" charset="0"/>
              </a:rPr>
              <a:t>sakura</a:t>
            </a:r>
            <a:r>
              <a:rPr lang="en-US" altLang="zh-CN" dirty="0">
                <a:latin typeface="Times New Roman" panose="02020603050405020304" pitchFamily="18" charset="0"/>
                <a:cs typeface="Times New Roman" panose="02020603050405020304" pitchFamily="18" charset="0"/>
              </a:rPr>
              <a:t>, 2024. All rights reserved.</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23301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8443D5-CAF4-864D-51FE-5AC556D8B667}"/>
            </a:ext>
          </a:extLst>
        </p:cNvPr>
        <p:cNvGrpSpPr/>
        <p:nvPr/>
      </p:nvGrpSpPr>
      <p:grpSpPr>
        <a:xfrm>
          <a:off x="0" y="0"/>
          <a:ext cx="0" cy="0"/>
          <a:chOff x="0" y="0"/>
          <a:chExt cx="0" cy="0"/>
        </a:xfrm>
      </p:grpSpPr>
      <p:sp>
        <p:nvSpPr>
          <p:cNvPr id="4" name="文本框 3">
            <a:extLst>
              <a:ext uri="{FF2B5EF4-FFF2-40B4-BE49-F238E27FC236}">
                <a16:creationId xmlns:a16="http://schemas.microsoft.com/office/drawing/2014/main" id="{286BA27E-ECF6-8FC9-D70D-0D9392028BF7}"/>
              </a:ext>
            </a:extLst>
          </p:cNvPr>
          <p:cNvSpPr txBox="1"/>
          <p:nvPr/>
        </p:nvSpPr>
        <p:spPr>
          <a:xfrm>
            <a:off x="271952" y="449294"/>
            <a:ext cx="9259975" cy="707886"/>
          </a:xfrm>
          <a:prstGeom prst="rect">
            <a:avLst/>
          </a:prstGeom>
          <a:noFill/>
        </p:spPr>
        <p:txBody>
          <a:bodyPr wrap="square" rtlCol="0">
            <a:spAutoFit/>
          </a:bodyPr>
          <a:lstStyle/>
          <a:p>
            <a:r>
              <a:rPr lang="en-US" altLang="zh-CN" sz="4000" b="1" dirty="0">
                <a:latin typeface="Times New Roman" panose="02020603050405020304" pitchFamily="18" charset="0"/>
                <a:cs typeface="Times New Roman" panose="02020603050405020304" pitchFamily="18" charset="0"/>
              </a:rPr>
              <a:t>Preprocessing for 2D CNN</a:t>
            </a:r>
          </a:p>
        </p:txBody>
      </p:sp>
      <p:sp>
        <p:nvSpPr>
          <p:cNvPr id="5" name="矩形 4">
            <a:extLst>
              <a:ext uri="{FF2B5EF4-FFF2-40B4-BE49-F238E27FC236}">
                <a16:creationId xmlns:a16="http://schemas.microsoft.com/office/drawing/2014/main" id="{33D6C5A1-4336-91C0-15F1-B2DA9BCF989E}"/>
              </a:ext>
            </a:extLst>
          </p:cNvPr>
          <p:cNvSpPr/>
          <p:nvPr/>
        </p:nvSpPr>
        <p:spPr>
          <a:xfrm>
            <a:off x="7792975" y="6488668"/>
            <a:ext cx="4399025" cy="369332"/>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rPr>
              <a:t>© </a:t>
            </a:r>
            <a:r>
              <a:rPr lang="en-US" altLang="zh-CN" dirty="0" err="1">
                <a:latin typeface="Times New Roman" panose="02020603050405020304" pitchFamily="18" charset="0"/>
                <a:cs typeface="Times New Roman" panose="02020603050405020304" pitchFamily="18" charset="0"/>
              </a:rPr>
              <a:t>kaggle</a:t>
            </a:r>
            <a:r>
              <a:rPr lang="zh-CN" altLang="en-US" dirty="0">
                <a:latin typeface="Times New Roman" panose="02020603050405020304" pitchFamily="18" charset="0"/>
                <a:cs typeface="Times New Roman" panose="02020603050405020304" pitchFamily="18" charset="0"/>
              </a:rPr>
              <a:t>君</a:t>
            </a:r>
            <a:r>
              <a:rPr lang="en-US" altLang="zh-CN" dirty="0">
                <a:latin typeface="Times New Roman" panose="02020603050405020304" pitchFamily="18" charset="0"/>
                <a:cs typeface="Times New Roman" panose="02020603050405020304" pitchFamily="18" charset="0"/>
              </a:rPr>
              <a:t>-</a:t>
            </a:r>
            <a:r>
              <a:rPr lang="en-US" altLang="zh-CN" dirty="0" err="1">
                <a:latin typeface="Times New Roman" panose="02020603050405020304" pitchFamily="18" charset="0"/>
                <a:cs typeface="Times New Roman" panose="02020603050405020304" pitchFamily="18" charset="0"/>
              </a:rPr>
              <a:t>sakura</a:t>
            </a:r>
            <a:r>
              <a:rPr lang="en-US" altLang="zh-CN" dirty="0">
                <a:latin typeface="Times New Roman" panose="02020603050405020304" pitchFamily="18" charset="0"/>
                <a:cs typeface="Times New Roman" panose="02020603050405020304" pitchFamily="18" charset="0"/>
              </a:rPr>
              <a:t>, 2024. All rights reserved.</a:t>
            </a:r>
            <a:endParaRPr lang="zh-CN" altLang="en-US" dirty="0">
              <a:latin typeface="Times New Roman" panose="02020603050405020304" pitchFamily="18" charset="0"/>
              <a:cs typeface="Times New Roman" panose="02020603050405020304" pitchFamily="18" charset="0"/>
            </a:endParaRPr>
          </a:p>
        </p:txBody>
      </p:sp>
      <p:sp>
        <p:nvSpPr>
          <p:cNvPr id="3" name="文本框 2">
            <a:extLst>
              <a:ext uri="{FF2B5EF4-FFF2-40B4-BE49-F238E27FC236}">
                <a16:creationId xmlns:a16="http://schemas.microsoft.com/office/drawing/2014/main" id="{BDBCEB36-45F2-7126-5776-A19AB89273AC}"/>
              </a:ext>
            </a:extLst>
          </p:cNvPr>
          <p:cNvSpPr txBox="1"/>
          <p:nvPr/>
        </p:nvSpPr>
        <p:spPr>
          <a:xfrm>
            <a:off x="417944" y="1195194"/>
            <a:ext cx="9899073" cy="646331"/>
          </a:xfrm>
          <a:prstGeom prst="rect">
            <a:avLst/>
          </a:prstGeom>
          <a:noFill/>
        </p:spPr>
        <p:txBody>
          <a:bodyPr wrap="square">
            <a:spAutoFit/>
          </a:bodyPr>
          <a:lstStyle/>
          <a:p>
            <a:pPr algn="l" fontAlgn="base"/>
            <a:r>
              <a:rPr lang="en-US" altLang="zh-CN" b="1" i="0" dirty="0">
                <a:effectLst/>
                <a:latin typeface="Times New Roman" panose="02020603050405020304" pitchFamily="18" charset="0"/>
              </a:rPr>
              <a:t>2D CNN for atmospheric features</a:t>
            </a:r>
          </a:p>
          <a:p>
            <a:pPr algn="l" fontAlgn="base"/>
            <a:r>
              <a:rPr lang="en-US" altLang="zh-CN" b="0" i="0" dirty="0">
                <a:effectLst/>
                <a:latin typeface="Times New Roman" panose="02020603050405020304" pitchFamily="18" charset="0"/>
              </a:rPr>
              <a:t>We now remove the mean value (transit depth) of the spectra to keep the atmospheric features only</a:t>
            </a:r>
          </a:p>
        </p:txBody>
      </p:sp>
      <p:pic>
        <p:nvPicPr>
          <p:cNvPr id="7" name="图片 6">
            <a:extLst>
              <a:ext uri="{FF2B5EF4-FFF2-40B4-BE49-F238E27FC236}">
                <a16:creationId xmlns:a16="http://schemas.microsoft.com/office/drawing/2014/main" id="{8CEDDD38-E8DA-FA8D-DB26-D5F366F7A2F0}"/>
              </a:ext>
            </a:extLst>
          </p:cNvPr>
          <p:cNvPicPr>
            <a:picLocks noChangeAspect="1"/>
          </p:cNvPicPr>
          <p:nvPr/>
        </p:nvPicPr>
        <p:blipFill>
          <a:blip r:embed="rId2"/>
          <a:stretch>
            <a:fillRect/>
          </a:stretch>
        </p:blipFill>
        <p:spPr>
          <a:xfrm>
            <a:off x="501073" y="1879539"/>
            <a:ext cx="7988049" cy="1615461"/>
          </a:xfrm>
          <a:prstGeom prst="rect">
            <a:avLst/>
          </a:prstGeom>
          <a:ln>
            <a:noFill/>
          </a:ln>
          <a:effectLst>
            <a:outerShdw blurRad="292100" dist="139700" dir="2700000" algn="tl" rotWithShape="0">
              <a:srgbClr val="333333">
                <a:alpha val="65000"/>
              </a:srgbClr>
            </a:outerShdw>
          </a:effectLst>
        </p:spPr>
      </p:pic>
      <p:pic>
        <p:nvPicPr>
          <p:cNvPr id="9" name="图片 8">
            <a:extLst>
              <a:ext uri="{FF2B5EF4-FFF2-40B4-BE49-F238E27FC236}">
                <a16:creationId xmlns:a16="http://schemas.microsoft.com/office/drawing/2014/main" id="{0C38AAA4-D45C-FBB9-3BA0-7EA5BE00A6B4}"/>
              </a:ext>
            </a:extLst>
          </p:cNvPr>
          <p:cNvPicPr>
            <a:picLocks noChangeAspect="1"/>
          </p:cNvPicPr>
          <p:nvPr/>
        </p:nvPicPr>
        <p:blipFill>
          <a:blip r:embed="rId3"/>
          <a:stretch>
            <a:fillRect/>
          </a:stretch>
        </p:blipFill>
        <p:spPr>
          <a:xfrm>
            <a:off x="501073" y="3646458"/>
            <a:ext cx="9603509" cy="2740035"/>
          </a:xfrm>
          <a:prstGeom prst="rect">
            <a:avLst/>
          </a:prstGeom>
          <a:ln>
            <a:noFill/>
          </a:ln>
          <a:effectLst>
            <a:outerShdw blurRad="292100" dist="139700" dir="2700000" algn="tl" rotWithShape="0">
              <a:srgbClr val="333333">
                <a:alpha val="65000"/>
              </a:srgbClr>
            </a:outerShdw>
          </a:effectLst>
        </p:spPr>
      </p:pic>
      <p:sp>
        <p:nvSpPr>
          <p:cNvPr id="11" name="文本框 10">
            <a:extLst>
              <a:ext uri="{FF2B5EF4-FFF2-40B4-BE49-F238E27FC236}">
                <a16:creationId xmlns:a16="http://schemas.microsoft.com/office/drawing/2014/main" id="{2F492215-A289-E4DB-F014-C58FD27BFA88}"/>
              </a:ext>
            </a:extLst>
          </p:cNvPr>
          <p:cNvSpPr txBox="1"/>
          <p:nvPr/>
        </p:nvSpPr>
        <p:spPr>
          <a:xfrm>
            <a:off x="4232563" y="3880804"/>
            <a:ext cx="7700819" cy="369332"/>
          </a:xfrm>
          <a:prstGeom prst="rect">
            <a:avLst/>
          </a:prstGeom>
          <a:solidFill>
            <a:schemeClr val="bg1"/>
          </a:solidFill>
        </p:spPr>
        <p:txBody>
          <a:bodyPr wrap="square">
            <a:spAutoFit/>
          </a:bodyPr>
          <a:lstStyle/>
          <a:p>
            <a:r>
              <a:rPr lang="en-US" altLang="zh-CN" b="0" i="0" dirty="0">
                <a:effectLst/>
                <a:latin typeface="Times New Roman" panose="02020603050405020304" pitchFamily="18" charset="0"/>
                <a:cs typeface="Times New Roman" panose="02020603050405020304" pitchFamily="18" charset="0"/>
              </a:rPr>
              <a:t>We normalize the targets so that they range between -1 and 1, centered on zero</a:t>
            </a:r>
            <a:endParaRPr lang="zh-CN" altLang="en-US" dirty="0">
              <a:latin typeface="Times New Roman" panose="02020603050405020304" pitchFamily="18" charset="0"/>
              <a:cs typeface="Times New Roman" panose="02020603050405020304" pitchFamily="18" charset="0"/>
            </a:endParaRPr>
          </a:p>
        </p:txBody>
      </p:sp>
      <p:pic>
        <p:nvPicPr>
          <p:cNvPr id="8" name="图片 7">
            <a:extLst>
              <a:ext uri="{FF2B5EF4-FFF2-40B4-BE49-F238E27FC236}">
                <a16:creationId xmlns:a16="http://schemas.microsoft.com/office/drawing/2014/main" id="{B8AB1842-7E8C-19B7-10D7-5E66CFF42896}"/>
              </a:ext>
            </a:extLst>
          </p:cNvPr>
          <p:cNvPicPr>
            <a:picLocks noChangeAspect="1"/>
          </p:cNvPicPr>
          <p:nvPr/>
        </p:nvPicPr>
        <p:blipFill rotWithShape="1">
          <a:blip r:embed="rId4"/>
          <a:srcRect l="7554" t="27330" r="49872" b="60674"/>
          <a:stretch/>
        </p:blipFill>
        <p:spPr>
          <a:xfrm>
            <a:off x="8916781" y="2025496"/>
            <a:ext cx="2685726" cy="1086560"/>
          </a:xfrm>
          <a:prstGeom prst="rect">
            <a:avLst/>
          </a:prstGeom>
          <a:ln>
            <a:noFill/>
          </a:ln>
          <a:effectLst>
            <a:outerShdw blurRad="292100" dist="139700" dir="2700000" algn="tl" rotWithShape="0">
              <a:srgbClr val="333333">
                <a:alpha val="65000"/>
              </a:srgbClr>
            </a:outerShdw>
          </a:effectLst>
        </p:spPr>
      </p:pic>
      <p:sp>
        <p:nvSpPr>
          <p:cNvPr id="10" name="文本框 9">
            <a:extLst>
              <a:ext uri="{FF2B5EF4-FFF2-40B4-BE49-F238E27FC236}">
                <a16:creationId xmlns:a16="http://schemas.microsoft.com/office/drawing/2014/main" id="{ECBA2D82-1F14-CA5F-B4AA-68535B6C2AA5}"/>
              </a:ext>
            </a:extLst>
          </p:cNvPr>
          <p:cNvSpPr txBox="1"/>
          <p:nvPr/>
        </p:nvSpPr>
        <p:spPr>
          <a:xfrm>
            <a:off x="8761718" y="3252254"/>
            <a:ext cx="2995851" cy="307777"/>
          </a:xfrm>
          <a:prstGeom prst="rect">
            <a:avLst/>
          </a:prstGeom>
          <a:solidFill>
            <a:schemeClr val="bg1"/>
          </a:solidFill>
          <a:ln>
            <a:solidFill>
              <a:srgbClr val="FF0000"/>
            </a:solidFill>
          </a:ln>
        </p:spPr>
        <p:txBody>
          <a:bodyPr wrap="square" rtlCol="0">
            <a:spAutoFit/>
          </a:bodyPr>
          <a:lstStyle/>
          <a:p>
            <a:r>
              <a:rPr lang="en-US" altLang="zh-CN" sz="1400" dirty="0">
                <a:latin typeface="Times New Roman" panose="02020603050405020304" pitchFamily="18" charset="0"/>
                <a:cs typeface="Times New Roman" panose="02020603050405020304" pitchFamily="18" charset="0"/>
              </a:rPr>
              <a:t>Note: we still sum spatial dimension.</a:t>
            </a:r>
            <a:endParaRPr lang="en-US" altLang="zh-CN" sz="1400" b="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663915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04E91A-CA3B-B292-AF2D-4A339CF6539E}"/>
            </a:ext>
          </a:extLst>
        </p:cNvPr>
        <p:cNvGrpSpPr/>
        <p:nvPr/>
      </p:nvGrpSpPr>
      <p:grpSpPr>
        <a:xfrm>
          <a:off x="0" y="0"/>
          <a:ext cx="0" cy="0"/>
          <a:chOff x="0" y="0"/>
          <a:chExt cx="0" cy="0"/>
        </a:xfrm>
      </p:grpSpPr>
      <p:sp>
        <p:nvSpPr>
          <p:cNvPr id="4" name="文本框 3">
            <a:extLst>
              <a:ext uri="{FF2B5EF4-FFF2-40B4-BE49-F238E27FC236}">
                <a16:creationId xmlns:a16="http://schemas.microsoft.com/office/drawing/2014/main" id="{FF5F8542-98E1-E7FD-F85A-33CCEC46802C}"/>
              </a:ext>
            </a:extLst>
          </p:cNvPr>
          <p:cNvSpPr txBox="1"/>
          <p:nvPr/>
        </p:nvSpPr>
        <p:spPr>
          <a:xfrm>
            <a:off x="271952" y="449294"/>
            <a:ext cx="9259975" cy="707886"/>
          </a:xfrm>
          <a:prstGeom prst="rect">
            <a:avLst/>
          </a:prstGeom>
          <a:noFill/>
        </p:spPr>
        <p:txBody>
          <a:bodyPr wrap="square" rtlCol="0">
            <a:spAutoFit/>
          </a:bodyPr>
          <a:lstStyle/>
          <a:p>
            <a:r>
              <a:rPr lang="en-US" altLang="zh-CN" sz="4000" b="1" dirty="0">
                <a:latin typeface="Times New Roman" panose="02020603050405020304" pitchFamily="18" charset="0"/>
                <a:cs typeface="Times New Roman" panose="02020603050405020304" pitchFamily="18" charset="0"/>
              </a:rPr>
              <a:t>Preprocessing for 2D CNN</a:t>
            </a:r>
          </a:p>
        </p:txBody>
      </p:sp>
      <p:sp>
        <p:nvSpPr>
          <p:cNvPr id="5" name="矩形 4">
            <a:extLst>
              <a:ext uri="{FF2B5EF4-FFF2-40B4-BE49-F238E27FC236}">
                <a16:creationId xmlns:a16="http://schemas.microsoft.com/office/drawing/2014/main" id="{6D05FD5F-25B0-CBC3-CE5F-432636B5CD42}"/>
              </a:ext>
            </a:extLst>
          </p:cNvPr>
          <p:cNvSpPr/>
          <p:nvPr/>
        </p:nvSpPr>
        <p:spPr>
          <a:xfrm>
            <a:off x="7792975" y="6488668"/>
            <a:ext cx="4399025" cy="369332"/>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rPr>
              <a:t>© </a:t>
            </a:r>
            <a:r>
              <a:rPr lang="en-US" altLang="zh-CN" dirty="0" err="1">
                <a:latin typeface="Times New Roman" panose="02020603050405020304" pitchFamily="18" charset="0"/>
                <a:cs typeface="Times New Roman" panose="02020603050405020304" pitchFamily="18" charset="0"/>
              </a:rPr>
              <a:t>kaggle</a:t>
            </a:r>
            <a:r>
              <a:rPr lang="zh-CN" altLang="en-US" dirty="0">
                <a:latin typeface="Times New Roman" panose="02020603050405020304" pitchFamily="18" charset="0"/>
                <a:cs typeface="Times New Roman" panose="02020603050405020304" pitchFamily="18" charset="0"/>
              </a:rPr>
              <a:t>君</a:t>
            </a:r>
            <a:r>
              <a:rPr lang="en-US" altLang="zh-CN" dirty="0">
                <a:latin typeface="Times New Roman" panose="02020603050405020304" pitchFamily="18" charset="0"/>
                <a:cs typeface="Times New Roman" panose="02020603050405020304" pitchFamily="18" charset="0"/>
              </a:rPr>
              <a:t>-</a:t>
            </a:r>
            <a:r>
              <a:rPr lang="en-US" altLang="zh-CN" dirty="0" err="1">
                <a:latin typeface="Times New Roman" panose="02020603050405020304" pitchFamily="18" charset="0"/>
                <a:cs typeface="Times New Roman" panose="02020603050405020304" pitchFamily="18" charset="0"/>
              </a:rPr>
              <a:t>sakura</a:t>
            </a:r>
            <a:r>
              <a:rPr lang="en-US" altLang="zh-CN" dirty="0">
                <a:latin typeface="Times New Roman" panose="02020603050405020304" pitchFamily="18" charset="0"/>
                <a:cs typeface="Times New Roman" panose="02020603050405020304" pitchFamily="18" charset="0"/>
              </a:rPr>
              <a:t>, 2024. All rights reserved.</a:t>
            </a:r>
            <a:endParaRPr lang="zh-CN" altLang="en-US" dirty="0">
              <a:latin typeface="Times New Roman" panose="02020603050405020304" pitchFamily="18" charset="0"/>
              <a:cs typeface="Times New Roman" panose="02020603050405020304" pitchFamily="18" charset="0"/>
            </a:endParaRPr>
          </a:p>
        </p:txBody>
      </p:sp>
      <p:pic>
        <p:nvPicPr>
          <p:cNvPr id="8" name="图片 7">
            <a:extLst>
              <a:ext uri="{FF2B5EF4-FFF2-40B4-BE49-F238E27FC236}">
                <a16:creationId xmlns:a16="http://schemas.microsoft.com/office/drawing/2014/main" id="{0B42A524-12C2-473B-25D9-35405913801C}"/>
              </a:ext>
            </a:extLst>
          </p:cNvPr>
          <p:cNvPicPr>
            <a:picLocks noChangeAspect="1"/>
          </p:cNvPicPr>
          <p:nvPr/>
        </p:nvPicPr>
        <p:blipFill>
          <a:blip r:embed="rId2"/>
          <a:stretch>
            <a:fillRect/>
          </a:stretch>
        </p:blipFill>
        <p:spPr>
          <a:xfrm>
            <a:off x="410152" y="1831163"/>
            <a:ext cx="11076132" cy="3983521"/>
          </a:xfrm>
          <a:prstGeom prst="rect">
            <a:avLst/>
          </a:prstGeom>
          <a:ln>
            <a:noFill/>
          </a:ln>
          <a:effectLst>
            <a:outerShdw blurRad="292100" dist="139700" dir="2700000" algn="tl" rotWithShape="0">
              <a:srgbClr val="333333">
                <a:alpha val="65000"/>
              </a:srgbClr>
            </a:outerShdw>
          </a:effectLst>
        </p:spPr>
      </p:pic>
      <p:pic>
        <p:nvPicPr>
          <p:cNvPr id="6" name="图片 5">
            <a:extLst>
              <a:ext uri="{FF2B5EF4-FFF2-40B4-BE49-F238E27FC236}">
                <a16:creationId xmlns:a16="http://schemas.microsoft.com/office/drawing/2014/main" id="{2CFB796F-0A9C-F609-19DC-0F2DDC150A4B}"/>
              </a:ext>
            </a:extLst>
          </p:cNvPr>
          <p:cNvPicPr>
            <a:picLocks noChangeAspect="1"/>
          </p:cNvPicPr>
          <p:nvPr/>
        </p:nvPicPr>
        <p:blipFill>
          <a:blip r:embed="rId3"/>
          <a:stretch>
            <a:fillRect/>
          </a:stretch>
        </p:blipFill>
        <p:spPr>
          <a:xfrm>
            <a:off x="1286652" y="2220512"/>
            <a:ext cx="3617857" cy="1528371"/>
          </a:xfrm>
          <a:prstGeom prst="rect">
            <a:avLst/>
          </a:prstGeom>
          <a:ln>
            <a:noFill/>
          </a:ln>
          <a:effectLst>
            <a:outerShdw blurRad="292100" dist="139700" dir="2700000" algn="tl" rotWithShape="0">
              <a:srgbClr val="333333">
                <a:alpha val="65000"/>
              </a:srgbClr>
            </a:outerShdw>
          </a:effectLst>
        </p:spPr>
      </p:pic>
      <p:sp>
        <p:nvSpPr>
          <p:cNvPr id="2" name="矩形 1">
            <a:extLst>
              <a:ext uri="{FF2B5EF4-FFF2-40B4-BE49-F238E27FC236}">
                <a16:creationId xmlns:a16="http://schemas.microsoft.com/office/drawing/2014/main" id="{BFA02BF3-AD63-73EA-3653-CD64B0184E45}"/>
              </a:ext>
            </a:extLst>
          </p:cNvPr>
          <p:cNvSpPr/>
          <p:nvPr/>
        </p:nvSpPr>
        <p:spPr>
          <a:xfrm>
            <a:off x="4701309" y="1831163"/>
            <a:ext cx="3962400" cy="265492"/>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869524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09D0DC-782E-0ADC-C7BA-83E94A74334C}"/>
            </a:ext>
          </a:extLst>
        </p:cNvPr>
        <p:cNvGrpSpPr/>
        <p:nvPr/>
      </p:nvGrpSpPr>
      <p:grpSpPr>
        <a:xfrm>
          <a:off x="0" y="0"/>
          <a:ext cx="0" cy="0"/>
          <a:chOff x="0" y="0"/>
          <a:chExt cx="0" cy="0"/>
        </a:xfrm>
      </p:grpSpPr>
      <p:sp>
        <p:nvSpPr>
          <p:cNvPr id="4" name="文本框 3">
            <a:extLst>
              <a:ext uri="{FF2B5EF4-FFF2-40B4-BE49-F238E27FC236}">
                <a16:creationId xmlns:a16="http://schemas.microsoft.com/office/drawing/2014/main" id="{146A17C6-FFE5-18F2-51B7-1F58531D6190}"/>
              </a:ext>
            </a:extLst>
          </p:cNvPr>
          <p:cNvSpPr txBox="1"/>
          <p:nvPr/>
        </p:nvSpPr>
        <p:spPr>
          <a:xfrm>
            <a:off x="271952" y="449294"/>
            <a:ext cx="9259975" cy="707886"/>
          </a:xfrm>
          <a:prstGeom prst="rect">
            <a:avLst/>
          </a:prstGeom>
          <a:noFill/>
        </p:spPr>
        <p:txBody>
          <a:bodyPr wrap="square" rtlCol="0">
            <a:spAutoFit/>
          </a:bodyPr>
          <a:lstStyle/>
          <a:p>
            <a:r>
              <a:rPr lang="en-US" altLang="zh-CN" sz="4000" b="1" dirty="0">
                <a:latin typeface="Times New Roman" panose="02020603050405020304" pitchFamily="18" charset="0"/>
                <a:cs typeface="Times New Roman" panose="02020603050405020304" pitchFamily="18" charset="0"/>
              </a:rPr>
              <a:t>Preprocessing for 2D CNN</a:t>
            </a:r>
          </a:p>
        </p:txBody>
      </p:sp>
      <p:sp>
        <p:nvSpPr>
          <p:cNvPr id="5" name="矩形 4">
            <a:extLst>
              <a:ext uri="{FF2B5EF4-FFF2-40B4-BE49-F238E27FC236}">
                <a16:creationId xmlns:a16="http://schemas.microsoft.com/office/drawing/2014/main" id="{6DB8616B-69FC-0E11-2BA1-383874FC705F}"/>
              </a:ext>
            </a:extLst>
          </p:cNvPr>
          <p:cNvSpPr/>
          <p:nvPr/>
        </p:nvSpPr>
        <p:spPr>
          <a:xfrm>
            <a:off x="7792975" y="6488668"/>
            <a:ext cx="4399025" cy="369332"/>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rPr>
              <a:t>© </a:t>
            </a:r>
            <a:r>
              <a:rPr lang="en-US" altLang="zh-CN" dirty="0" err="1">
                <a:latin typeface="Times New Roman" panose="02020603050405020304" pitchFamily="18" charset="0"/>
                <a:cs typeface="Times New Roman" panose="02020603050405020304" pitchFamily="18" charset="0"/>
              </a:rPr>
              <a:t>kaggle</a:t>
            </a:r>
            <a:r>
              <a:rPr lang="zh-CN" altLang="en-US" dirty="0">
                <a:latin typeface="Times New Roman" panose="02020603050405020304" pitchFamily="18" charset="0"/>
                <a:cs typeface="Times New Roman" panose="02020603050405020304" pitchFamily="18" charset="0"/>
              </a:rPr>
              <a:t>君</a:t>
            </a:r>
            <a:r>
              <a:rPr lang="en-US" altLang="zh-CN" dirty="0">
                <a:latin typeface="Times New Roman" panose="02020603050405020304" pitchFamily="18" charset="0"/>
                <a:cs typeface="Times New Roman" panose="02020603050405020304" pitchFamily="18" charset="0"/>
              </a:rPr>
              <a:t>-</a:t>
            </a:r>
            <a:r>
              <a:rPr lang="en-US" altLang="zh-CN" dirty="0" err="1">
                <a:latin typeface="Times New Roman" panose="02020603050405020304" pitchFamily="18" charset="0"/>
                <a:cs typeface="Times New Roman" panose="02020603050405020304" pitchFamily="18" charset="0"/>
              </a:rPr>
              <a:t>sakura</a:t>
            </a:r>
            <a:r>
              <a:rPr lang="en-US" altLang="zh-CN" dirty="0">
                <a:latin typeface="Times New Roman" panose="02020603050405020304" pitchFamily="18" charset="0"/>
                <a:cs typeface="Times New Roman" panose="02020603050405020304" pitchFamily="18" charset="0"/>
              </a:rPr>
              <a:t>, 2024. All rights reserved.</a:t>
            </a:r>
            <a:endParaRPr lang="zh-CN" altLang="en-US" dirty="0">
              <a:latin typeface="Times New Roman" panose="02020603050405020304" pitchFamily="18" charset="0"/>
              <a:cs typeface="Times New Roman" panose="02020603050405020304" pitchFamily="18" charset="0"/>
            </a:endParaRPr>
          </a:p>
        </p:txBody>
      </p:sp>
      <p:pic>
        <p:nvPicPr>
          <p:cNvPr id="3" name="图片 2">
            <a:extLst>
              <a:ext uri="{FF2B5EF4-FFF2-40B4-BE49-F238E27FC236}">
                <a16:creationId xmlns:a16="http://schemas.microsoft.com/office/drawing/2014/main" id="{6E195FF9-B4FB-7A26-47E6-9FB73F3541D8}"/>
              </a:ext>
            </a:extLst>
          </p:cNvPr>
          <p:cNvPicPr>
            <a:picLocks noChangeAspect="1"/>
          </p:cNvPicPr>
          <p:nvPr/>
        </p:nvPicPr>
        <p:blipFill>
          <a:blip r:embed="rId2"/>
          <a:stretch>
            <a:fillRect/>
          </a:stretch>
        </p:blipFill>
        <p:spPr>
          <a:xfrm>
            <a:off x="445940" y="1344018"/>
            <a:ext cx="8326012" cy="4391638"/>
          </a:xfrm>
          <a:prstGeom prst="rect">
            <a:avLst/>
          </a:prstGeom>
          <a:ln>
            <a:noFill/>
          </a:ln>
          <a:effectLst>
            <a:outerShdw blurRad="292100" dist="139700" dir="2700000" algn="tl" rotWithShape="0">
              <a:srgbClr val="333333">
                <a:alpha val="65000"/>
              </a:srgbClr>
            </a:outerShdw>
          </a:effectLst>
        </p:spPr>
      </p:pic>
      <mc:AlternateContent xmlns:mc="http://schemas.openxmlformats.org/markup-compatibility/2006">
        <mc:Choice xmlns:a14="http://schemas.microsoft.com/office/drawing/2010/main" Requires="a14">
          <p:sp>
            <p:nvSpPr>
              <p:cNvPr id="7" name="文本框 6">
                <a:extLst>
                  <a:ext uri="{FF2B5EF4-FFF2-40B4-BE49-F238E27FC236}">
                    <a16:creationId xmlns:a16="http://schemas.microsoft.com/office/drawing/2014/main" id="{58EC96F9-F8B2-81F9-22CC-B4B6C75EE217}"/>
                  </a:ext>
                </a:extLst>
              </p:cNvPr>
              <p:cNvSpPr txBox="1"/>
              <p:nvPr/>
            </p:nvSpPr>
            <p:spPr>
              <a:xfrm>
                <a:off x="1739031" y="2494873"/>
                <a:ext cx="2995851" cy="325282"/>
              </a:xfrm>
              <a:prstGeom prst="rect">
                <a:avLst/>
              </a:prstGeom>
              <a:solidFill>
                <a:schemeClr val="bg1"/>
              </a:solidFill>
              <a:ln>
                <a:solidFill>
                  <a:srgbClr val="FF0000"/>
                </a:solidFill>
              </a:ln>
            </p:spPr>
            <p:txBody>
              <a:bodyPr wrap="square" rtlCol="0">
                <a:spAutoFit/>
              </a:bodyPr>
              <a:lstStyle/>
              <a:p>
                <a14:m>
                  <m:oMathPara xmlns:m="http://schemas.openxmlformats.org/officeDocument/2006/math">
                    <m:oMathParaPr>
                      <m:jc m:val="centerGroup"/>
                    </m:oMathParaPr>
                    <m:oMath xmlns:m="http://schemas.openxmlformats.org/officeDocument/2006/math">
                      <m:r>
                        <a:rPr lang="en-US" altLang="zh-CN" sz="1400" b="0" i="1" dirty="0" smtClean="0">
                          <a:latin typeface="Cambria Math" panose="02040503050406030204" pitchFamily="18" charset="0"/>
                          <a:cs typeface="Times New Roman" panose="02020603050405020304" pitchFamily="18" charset="0"/>
                        </a:rPr>
                        <m:t>(</m:t>
                      </m:r>
                      <m:sSub>
                        <m:sSubPr>
                          <m:ctrlPr>
                            <a:rPr lang="en-US" altLang="zh-CN" sz="1400" b="0" i="1" dirty="0" err="1" smtClean="0">
                              <a:latin typeface="Cambria Math" panose="02040503050406030204" pitchFamily="18" charset="0"/>
                              <a:cs typeface="Times New Roman" panose="02020603050405020304" pitchFamily="18" charset="0"/>
                            </a:rPr>
                          </m:ctrlPr>
                        </m:sSubPr>
                        <m:e>
                          <m:r>
                            <a:rPr lang="en-US" altLang="zh-CN" sz="1400" b="0" i="1" dirty="0" err="1" smtClean="0">
                              <a:latin typeface="Cambria Math" panose="02040503050406030204" pitchFamily="18" charset="0"/>
                              <a:cs typeface="Times New Roman" panose="02020603050405020304" pitchFamily="18" charset="0"/>
                            </a:rPr>
                            <m:t>𝑁</m:t>
                          </m:r>
                        </m:e>
                        <m:sub>
                          <m:r>
                            <a:rPr lang="en-US" altLang="zh-CN" sz="1400" b="0" i="1" dirty="0" err="1" smtClean="0">
                              <a:latin typeface="Cambria Math" panose="02040503050406030204" pitchFamily="18" charset="0"/>
                              <a:cs typeface="Times New Roman" panose="02020603050405020304" pitchFamily="18" charset="0"/>
                            </a:rPr>
                            <m:t>𝑡𝑟𝑎𝑖𝑛𝑖𝑛𝑔</m:t>
                          </m:r>
                          <m:r>
                            <a:rPr lang="en-US" altLang="zh-CN" sz="1400" b="0" i="1" dirty="0" smtClean="0">
                              <a:latin typeface="Cambria Math" panose="02040503050406030204" pitchFamily="18" charset="0"/>
                              <a:cs typeface="Times New Roman" panose="02020603050405020304" pitchFamily="18" charset="0"/>
                            </a:rPr>
                            <m:t> </m:t>
                          </m:r>
                          <m:r>
                            <a:rPr lang="en-US" altLang="zh-CN" sz="1400" b="0" i="1" dirty="0" smtClean="0">
                              <a:latin typeface="Cambria Math" panose="02040503050406030204" pitchFamily="18" charset="0"/>
                              <a:cs typeface="Times New Roman" panose="02020603050405020304" pitchFamily="18" charset="0"/>
                            </a:rPr>
                            <m:t>𝑠𝑎𝑚𝑝𝑙𝑒𝑠</m:t>
                          </m:r>
                        </m:sub>
                      </m:sSub>
                      <m:r>
                        <a:rPr lang="en-US" altLang="zh-CN" sz="1400" b="0" i="1" dirty="0" err="1" smtClean="0">
                          <a:latin typeface="Cambria Math" panose="02040503050406030204" pitchFamily="18" charset="0"/>
                          <a:cs typeface="Times New Roman" panose="02020603050405020304" pitchFamily="18" charset="0"/>
                        </a:rPr>
                        <m:t>,</m:t>
                      </m:r>
                      <m:sSub>
                        <m:sSubPr>
                          <m:ctrlPr>
                            <a:rPr lang="en-US" altLang="zh-CN" sz="1400" b="0" i="1" dirty="0" smtClean="0">
                              <a:latin typeface="Cambria Math" panose="02040503050406030204" pitchFamily="18" charset="0"/>
                              <a:cs typeface="Times New Roman" panose="02020603050405020304" pitchFamily="18" charset="0"/>
                            </a:rPr>
                          </m:ctrlPr>
                        </m:sSubPr>
                        <m:e>
                          <m:r>
                            <a:rPr lang="en-US" altLang="zh-CN" sz="1400" b="0" i="1" dirty="0" smtClean="0">
                              <a:latin typeface="Cambria Math" panose="02040503050406030204" pitchFamily="18" charset="0"/>
                              <a:cs typeface="Times New Roman" panose="02020603050405020304" pitchFamily="18" charset="0"/>
                            </a:rPr>
                            <m:t>𝐷</m:t>
                          </m:r>
                        </m:e>
                        <m:sub>
                          <m:r>
                            <a:rPr lang="en-US" altLang="zh-CN" sz="1400" b="0" i="1" dirty="0" smtClean="0">
                              <a:latin typeface="Cambria Math" panose="02040503050406030204" pitchFamily="18" charset="0"/>
                              <a:cs typeface="Times New Roman" panose="02020603050405020304" pitchFamily="18" charset="0"/>
                            </a:rPr>
                            <m:t>𝑡𝑖𝑚𝑒</m:t>
                          </m:r>
                        </m:sub>
                      </m:sSub>
                      <m:r>
                        <a:rPr lang="en-US" altLang="zh-CN" sz="1400" b="0" i="1" dirty="0" smtClean="0">
                          <a:latin typeface="Cambria Math" panose="02040503050406030204" pitchFamily="18" charset="0"/>
                          <a:cs typeface="Times New Roman" panose="02020603050405020304" pitchFamily="18" charset="0"/>
                        </a:rPr>
                        <m:t>,</m:t>
                      </m:r>
                      <m:sSub>
                        <m:sSubPr>
                          <m:ctrlPr>
                            <a:rPr lang="en-US" altLang="zh-CN" sz="1400" b="0" i="1" dirty="0" smtClean="0">
                              <a:latin typeface="Cambria Math" panose="02040503050406030204" pitchFamily="18" charset="0"/>
                              <a:cs typeface="Times New Roman" panose="02020603050405020304" pitchFamily="18" charset="0"/>
                            </a:rPr>
                          </m:ctrlPr>
                        </m:sSubPr>
                        <m:e>
                          <m:r>
                            <a:rPr lang="en-US" altLang="zh-CN" sz="1400" b="0" i="1" dirty="0" smtClean="0">
                              <a:latin typeface="Cambria Math" panose="02040503050406030204" pitchFamily="18" charset="0"/>
                              <a:cs typeface="Times New Roman" panose="02020603050405020304" pitchFamily="18" charset="0"/>
                            </a:rPr>
                            <m:t>𝐷</m:t>
                          </m:r>
                        </m:e>
                        <m:sub>
                          <m:r>
                            <a:rPr lang="en-US" altLang="zh-CN" sz="1400" b="0" i="1" dirty="0" smtClean="0">
                              <a:latin typeface="Cambria Math" panose="02040503050406030204" pitchFamily="18" charset="0"/>
                              <a:cs typeface="Times New Roman" panose="02020603050405020304" pitchFamily="18" charset="0"/>
                            </a:rPr>
                            <m:t>𝑠𝑝𝑒𝑐𝑡𝑟𝑒𝑙</m:t>
                          </m:r>
                        </m:sub>
                      </m:sSub>
                      <m:r>
                        <a:rPr lang="en-US" altLang="zh-CN" sz="1400" b="0" i="1" dirty="0" smtClean="0">
                          <a:latin typeface="Cambria Math" panose="02040503050406030204" pitchFamily="18" charset="0"/>
                          <a:cs typeface="Times New Roman" panose="02020603050405020304" pitchFamily="18" charset="0"/>
                        </a:rPr>
                        <m:t>)</m:t>
                      </m:r>
                    </m:oMath>
                  </m:oMathPara>
                </a14:m>
                <a:endParaRPr lang="en-US" altLang="zh-CN" sz="1400" b="0" i="1" dirty="0">
                  <a:latin typeface="Cambria Math" panose="02040503050406030204" pitchFamily="18" charset="0"/>
                  <a:cs typeface="Times New Roman" panose="02020603050405020304" pitchFamily="18" charset="0"/>
                </a:endParaRPr>
              </a:p>
            </p:txBody>
          </p:sp>
        </mc:Choice>
        <mc:Fallback>
          <p:sp>
            <p:nvSpPr>
              <p:cNvPr id="7" name="文本框 6">
                <a:extLst>
                  <a:ext uri="{FF2B5EF4-FFF2-40B4-BE49-F238E27FC236}">
                    <a16:creationId xmlns:a16="http://schemas.microsoft.com/office/drawing/2014/main" id="{58EC96F9-F8B2-81F9-22CC-B4B6C75EE217}"/>
                  </a:ext>
                </a:extLst>
              </p:cNvPr>
              <p:cNvSpPr txBox="1">
                <a:spLocks noRot="1" noChangeAspect="1" noMove="1" noResize="1" noEditPoints="1" noAdjustHandles="1" noChangeArrowheads="1" noChangeShapeType="1" noTextEdit="1"/>
              </p:cNvSpPr>
              <p:nvPr/>
            </p:nvSpPr>
            <p:spPr>
              <a:xfrm>
                <a:off x="1739031" y="2494873"/>
                <a:ext cx="2995851" cy="325282"/>
              </a:xfrm>
              <a:prstGeom prst="rect">
                <a:avLst/>
              </a:prstGeom>
              <a:blipFill>
                <a:blip r:embed="rId3"/>
                <a:stretch>
                  <a:fillRect/>
                </a:stretch>
              </a:blipFill>
              <a:ln>
                <a:solidFill>
                  <a:srgbClr val="FF0000"/>
                </a:solidFill>
              </a:ln>
            </p:spPr>
            <p:txBody>
              <a:bodyPr/>
              <a:lstStyle/>
              <a:p>
                <a:r>
                  <a:rPr lang="zh-CN" altLang="en-US">
                    <a:noFill/>
                  </a:rPr>
                  <a:t> </a:t>
                </a:r>
              </a:p>
            </p:txBody>
          </p:sp>
        </mc:Fallback>
      </mc:AlternateContent>
      <p:pic>
        <p:nvPicPr>
          <p:cNvPr id="8" name="图片 7">
            <a:extLst>
              <a:ext uri="{FF2B5EF4-FFF2-40B4-BE49-F238E27FC236}">
                <a16:creationId xmlns:a16="http://schemas.microsoft.com/office/drawing/2014/main" id="{BE9F50A0-AEA5-142D-0357-F2D9D202741B}"/>
              </a:ext>
            </a:extLst>
          </p:cNvPr>
          <p:cNvPicPr>
            <a:picLocks noChangeAspect="1"/>
          </p:cNvPicPr>
          <p:nvPr/>
        </p:nvPicPr>
        <p:blipFill>
          <a:blip r:embed="rId4"/>
          <a:stretch>
            <a:fillRect/>
          </a:stretch>
        </p:blipFill>
        <p:spPr>
          <a:xfrm>
            <a:off x="5677848" y="3429000"/>
            <a:ext cx="3567752" cy="2634647"/>
          </a:xfrm>
          <a:prstGeom prst="rect">
            <a:avLst/>
          </a:prstGeom>
          <a:ln>
            <a:noFill/>
          </a:ln>
          <a:effectLst>
            <a:outerShdw blurRad="292100" dist="139700" dir="2700000" algn="tl" rotWithShape="0">
              <a:srgbClr val="333333">
                <a:alpha val="65000"/>
              </a:srgbClr>
            </a:outerShdw>
          </a:effectLst>
        </p:spPr>
      </p:pic>
      <p:sp>
        <p:nvSpPr>
          <p:cNvPr id="9" name="矩形 8">
            <a:extLst>
              <a:ext uri="{FF2B5EF4-FFF2-40B4-BE49-F238E27FC236}">
                <a16:creationId xmlns:a16="http://schemas.microsoft.com/office/drawing/2014/main" id="{62BB9A64-A9AD-B702-81A4-158AD05F2D01}"/>
              </a:ext>
            </a:extLst>
          </p:cNvPr>
          <p:cNvSpPr/>
          <p:nvPr/>
        </p:nvSpPr>
        <p:spPr>
          <a:xfrm>
            <a:off x="7324436" y="4091710"/>
            <a:ext cx="711200" cy="1570182"/>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 name="直接箭头连接符 10">
            <a:extLst>
              <a:ext uri="{FF2B5EF4-FFF2-40B4-BE49-F238E27FC236}">
                <a16:creationId xmlns:a16="http://schemas.microsoft.com/office/drawing/2014/main" id="{85EA078E-8BAE-D940-A247-76FD71F067FF}"/>
              </a:ext>
            </a:extLst>
          </p:cNvPr>
          <p:cNvCxnSpPr>
            <a:endCxn id="9" idx="0"/>
          </p:cNvCxnSpPr>
          <p:nvPr/>
        </p:nvCxnSpPr>
        <p:spPr>
          <a:xfrm>
            <a:off x="6751782" y="3325091"/>
            <a:ext cx="840509" cy="76661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240403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0917C3-79D7-C57E-16F6-1E4AEC64C1B2}"/>
            </a:ext>
          </a:extLst>
        </p:cNvPr>
        <p:cNvGrpSpPr/>
        <p:nvPr/>
      </p:nvGrpSpPr>
      <p:grpSpPr>
        <a:xfrm>
          <a:off x="0" y="0"/>
          <a:ext cx="0" cy="0"/>
          <a:chOff x="0" y="0"/>
          <a:chExt cx="0" cy="0"/>
        </a:xfrm>
      </p:grpSpPr>
      <p:sp>
        <p:nvSpPr>
          <p:cNvPr id="4" name="文本框 3">
            <a:extLst>
              <a:ext uri="{FF2B5EF4-FFF2-40B4-BE49-F238E27FC236}">
                <a16:creationId xmlns:a16="http://schemas.microsoft.com/office/drawing/2014/main" id="{0FA5DF5A-E022-54C5-A8E0-D00CCE2330A2}"/>
              </a:ext>
            </a:extLst>
          </p:cNvPr>
          <p:cNvSpPr txBox="1"/>
          <p:nvPr/>
        </p:nvSpPr>
        <p:spPr>
          <a:xfrm>
            <a:off x="271952" y="449294"/>
            <a:ext cx="9259975" cy="707886"/>
          </a:xfrm>
          <a:prstGeom prst="rect">
            <a:avLst/>
          </a:prstGeom>
          <a:noFill/>
        </p:spPr>
        <p:txBody>
          <a:bodyPr wrap="square" rtlCol="0">
            <a:spAutoFit/>
          </a:bodyPr>
          <a:lstStyle/>
          <a:p>
            <a:r>
              <a:rPr lang="en-US" altLang="zh-CN" sz="4000" b="1" dirty="0">
                <a:latin typeface="Times New Roman" panose="02020603050405020304" pitchFamily="18" charset="0"/>
                <a:cs typeface="Times New Roman" panose="02020603050405020304" pitchFamily="18" charset="0"/>
              </a:rPr>
              <a:t>Preprocessing for 2D CNN</a:t>
            </a:r>
          </a:p>
        </p:txBody>
      </p:sp>
      <p:sp>
        <p:nvSpPr>
          <p:cNvPr id="5" name="矩形 4">
            <a:extLst>
              <a:ext uri="{FF2B5EF4-FFF2-40B4-BE49-F238E27FC236}">
                <a16:creationId xmlns:a16="http://schemas.microsoft.com/office/drawing/2014/main" id="{9707F8B6-28E0-164C-9EA9-A06CB3A077E4}"/>
              </a:ext>
            </a:extLst>
          </p:cNvPr>
          <p:cNvSpPr/>
          <p:nvPr/>
        </p:nvSpPr>
        <p:spPr>
          <a:xfrm>
            <a:off x="7792975" y="6488668"/>
            <a:ext cx="4399025" cy="369332"/>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rPr>
              <a:t>© </a:t>
            </a:r>
            <a:r>
              <a:rPr lang="en-US" altLang="zh-CN" dirty="0" err="1">
                <a:latin typeface="Times New Roman" panose="02020603050405020304" pitchFamily="18" charset="0"/>
                <a:cs typeface="Times New Roman" panose="02020603050405020304" pitchFamily="18" charset="0"/>
              </a:rPr>
              <a:t>kaggle</a:t>
            </a:r>
            <a:r>
              <a:rPr lang="zh-CN" altLang="en-US" dirty="0">
                <a:latin typeface="Times New Roman" panose="02020603050405020304" pitchFamily="18" charset="0"/>
                <a:cs typeface="Times New Roman" panose="02020603050405020304" pitchFamily="18" charset="0"/>
              </a:rPr>
              <a:t>君</a:t>
            </a:r>
            <a:r>
              <a:rPr lang="en-US" altLang="zh-CN" dirty="0">
                <a:latin typeface="Times New Roman" panose="02020603050405020304" pitchFamily="18" charset="0"/>
                <a:cs typeface="Times New Roman" panose="02020603050405020304" pitchFamily="18" charset="0"/>
              </a:rPr>
              <a:t>-</a:t>
            </a:r>
            <a:r>
              <a:rPr lang="en-US" altLang="zh-CN" dirty="0" err="1">
                <a:latin typeface="Times New Roman" panose="02020603050405020304" pitchFamily="18" charset="0"/>
                <a:cs typeface="Times New Roman" panose="02020603050405020304" pitchFamily="18" charset="0"/>
              </a:rPr>
              <a:t>sakura</a:t>
            </a:r>
            <a:r>
              <a:rPr lang="en-US" altLang="zh-CN" dirty="0">
                <a:latin typeface="Times New Roman" panose="02020603050405020304" pitchFamily="18" charset="0"/>
                <a:cs typeface="Times New Roman" panose="02020603050405020304" pitchFamily="18" charset="0"/>
              </a:rPr>
              <a:t>, 2024. All rights reserved.</a:t>
            </a:r>
            <a:endParaRPr lang="zh-CN" altLang="en-US" dirty="0">
              <a:latin typeface="Times New Roman" panose="02020603050405020304" pitchFamily="18" charset="0"/>
              <a:cs typeface="Times New Roman" panose="02020603050405020304" pitchFamily="18" charset="0"/>
            </a:endParaRPr>
          </a:p>
        </p:txBody>
      </p:sp>
      <p:pic>
        <p:nvPicPr>
          <p:cNvPr id="6" name="图片 5">
            <a:extLst>
              <a:ext uri="{FF2B5EF4-FFF2-40B4-BE49-F238E27FC236}">
                <a16:creationId xmlns:a16="http://schemas.microsoft.com/office/drawing/2014/main" id="{EBFA6353-65BF-4D74-D5DA-8C8FEBE00210}"/>
              </a:ext>
            </a:extLst>
          </p:cNvPr>
          <p:cNvPicPr>
            <a:picLocks noChangeAspect="1"/>
          </p:cNvPicPr>
          <p:nvPr/>
        </p:nvPicPr>
        <p:blipFill>
          <a:blip r:embed="rId2"/>
          <a:srcRect b="13279"/>
          <a:stretch/>
        </p:blipFill>
        <p:spPr>
          <a:xfrm>
            <a:off x="253090" y="1157180"/>
            <a:ext cx="4648849" cy="2057075"/>
          </a:xfrm>
          <a:prstGeom prst="rect">
            <a:avLst/>
          </a:prstGeom>
          <a:ln>
            <a:noFill/>
          </a:ln>
          <a:effectLst>
            <a:outerShdw blurRad="292100" dist="139700" dir="2700000" algn="tl" rotWithShape="0">
              <a:srgbClr val="333333">
                <a:alpha val="65000"/>
              </a:srgbClr>
            </a:outerShdw>
          </a:effectLst>
        </p:spPr>
      </p:pic>
      <p:sp>
        <p:nvSpPr>
          <p:cNvPr id="8" name="文本框 7">
            <a:extLst>
              <a:ext uri="{FF2B5EF4-FFF2-40B4-BE49-F238E27FC236}">
                <a16:creationId xmlns:a16="http://schemas.microsoft.com/office/drawing/2014/main" id="{DF8765C5-B352-AC3F-A95C-1DE2375FC6C4}"/>
              </a:ext>
            </a:extLst>
          </p:cNvPr>
          <p:cNvSpPr txBox="1"/>
          <p:nvPr/>
        </p:nvSpPr>
        <p:spPr>
          <a:xfrm>
            <a:off x="3429000" y="1473265"/>
            <a:ext cx="8301181" cy="369332"/>
          </a:xfrm>
          <a:prstGeom prst="rect">
            <a:avLst/>
          </a:prstGeom>
          <a:solidFill>
            <a:schemeClr val="bg1"/>
          </a:solidFill>
        </p:spPr>
        <p:txBody>
          <a:bodyPr wrap="square">
            <a:spAutoFit/>
          </a:bodyPr>
          <a:lstStyle/>
          <a:p>
            <a:r>
              <a:rPr lang="en-US" altLang="zh-CN" dirty="0">
                <a:latin typeface="Times New Roman" panose="02020603050405020304" pitchFamily="18" charset="0"/>
                <a:cs typeface="Times New Roman" panose="02020603050405020304" pitchFamily="18" charset="0"/>
              </a:rPr>
              <a:t>We remove the mean value of the in-transit to get relative data like the targets</a:t>
            </a:r>
            <a:endParaRPr lang="zh-CN" altLang="en-US" dirty="0">
              <a:latin typeface="Times New Roman" panose="02020603050405020304" pitchFamily="18" charset="0"/>
              <a:cs typeface="Times New Roman" panose="02020603050405020304" pitchFamily="18" charset="0"/>
            </a:endParaRPr>
          </a:p>
        </p:txBody>
      </p:sp>
      <p:pic>
        <p:nvPicPr>
          <p:cNvPr id="12" name="图片 11">
            <a:extLst>
              <a:ext uri="{FF2B5EF4-FFF2-40B4-BE49-F238E27FC236}">
                <a16:creationId xmlns:a16="http://schemas.microsoft.com/office/drawing/2014/main" id="{C4306687-3310-E823-8E93-C8E4446D64E5}"/>
              </a:ext>
            </a:extLst>
          </p:cNvPr>
          <p:cNvPicPr>
            <a:picLocks noChangeAspect="1"/>
          </p:cNvPicPr>
          <p:nvPr/>
        </p:nvPicPr>
        <p:blipFill>
          <a:blip r:embed="rId3"/>
          <a:stretch>
            <a:fillRect/>
          </a:stretch>
        </p:blipFill>
        <p:spPr>
          <a:xfrm>
            <a:off x="253090" y="3373558"/>
            <a:ext cx="7944959" cy="3115110"/>
          </a:xfrm>
          <a:prstGeom prst="rect">
            <a:avLst/>
          </a:prstGeom>
          <a:ln>
            <a:noFill/>
          </a:ln>
          <a:effectLst>
            <a:outerShdw blurRad="292100" dist="139700" dir="2700000" algn="tl" rotWithShape="0">
              <a:srgbClr val="333333">
                <a:alpha val="65000"/>
              </a:srgbClr>
            </a:outerShdw>
          </a:effectLst>
        </p:spPr>
      </p:pic>
      <p:sp>
        <p:nvSpPr>
          <p:cNvPr id="10" name="文本框 9">
            <a:extLst>
              <a:ext uri="{FF2B5EF4-FFF2-40B4-BE49-F238E27FC236}">
                <a16:creationId xmlns:a16="http://schemas.microsoft.com/office/drawing/2014/main" id="{6D780499-B105-01DF-1FDA-85BF724B5C0F}"/>
              </a:ext>
            </a:extLst>
          </p:cNvPr>
          <p:cNvSpPr txBox="1"/>
          <p:nvPr/>
        </p:nvSpPr>
        <p:spPr>
          <a:xfrm>
            <a:off x="3545364" y="3610403"/>
            <a:ext cx="8393546" cy="369332"/>
          </a:xfrm>
          <a:prstGeom prst="rect">
            <a:avLst/>
          </a:prstGeom>
          <a:solidFill>
            <a:schemeClr val="bg1"/>
          </a:solidFill>
        </p:spPr>
        <p:txBody>
          <a:bodyPr wrap="square">
            <a:spAutoFit/>
          </a:bodyPr>
          <a:lstStyle/>
          <a:p>
            <a:r>
              <a:rPr lang="en-US" altLang="zh-CN" b="0" i="0" dirty="0">
                <a:effectLst/>
                <a:latin typeface="Times New Roman" panose="02020603050405020304" pitchFamily="18" charset="0"/>
                <a:cs typeface="Times New Roman" panose="02020603050405020304" pitchFamily="18" charset="0"/>
              </a:rPr>
              <a:t>We use the same normalization as for the targets, i.e. between -1 and 1 centered on zero</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317495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2BDACB-2F88-87BB-85FD-D1160EA8DA3C}"/>
            </a:ext>
          </a:extLst>
        </p:cNvPr>
        <p:cNvGrpSpPr/>
        <p:nvPr/>
      </p:nvGrpSpPr>
      <p:grpSpPr>
        <a:xfrm>
          <a:off x="0" y="0"/>
          <a:ext cx="0" cy="0"/>
          <a:chOff x="0" y="0"/>
          <a:chExt cx="0" cy="0"/>
        </a:xfrm>
      </p:grpSpPr>
      <p:sp>
        <p:nvSpPr>
          <p:cNvPr id="4" name="文本框 3">
            <a:extLst>
              <a:ext uri="{FF2B5EF4-FFF2-40B4-BE49-F238E27FC236}">
                <a16:creationId xmlns:a16="http://schemas.microsoft.com/office/drawing/2014/main" id="{9E80646F-7E8F-0A15-71DF-C266F08E2CEC}"/>
              </a:ext>
            </a:extLst>
          </p:cNvPr>
          <p:cNvSpPr txBox="1"/>
          <p:nvPr/>
        </p:nvSpPr>
        <p:spPr>
          <a:xfrm>
            <a:off x="271952" y="449294"/>
            <a:ext cx="9259975" cy="707886"/>
          </a:xfrm>
          <a:prstGeom prst="rect">
            <a:avLst/>
          </a:prstGeom>
          <a:noFill/>
        </p:spPr>
        <p:txBody>
          <a:bodyPr wrap="square" rtlCol="0">
            <a:spAutoFit/>
          </a:bodyPr>
          <a:lstStyle/>
          <a:p>
            <a:r>
              <a:rPr lang="en-US" altLang="zh-CN" sz="4000" b="1" dirty="0">
                <a:latin typeface="Times New Roman" panose="02020603050405020304" pitchFamily="18" charset="0"/>
                <a:cs typeface="Times New Roman" panose="02020603050405020304" pitchFamily="18" charset="0"/>
              </a:rPr>
              <a:t>Train 2D CNN</a:t>
            </a:r>
          </a:p>
        </p:txBody>
      </p:sp>
      <p:sp>
        <p:nvSpPr>
          <p:cNvPr id="5" name="矩形 4">
            <a:extLst>
              <a:ext uri="{FF2B5EF4-FFF2-40B4-BE49-F238E27FC236}">
                <a16:creationId xmlns:a16="http://schemas.microsoft.com/office/drawing/2014/main" id="{7C29FD27-0EE7-62DD-0143-4B63B102193D}"/>
              </a:ext>
            </a:extLst>
          </p:cNvPr>
          <p:cNvSpPr/>
          <p:nvPr/>
        </p:nvSpPr>
        <p:spPr>
          <a:xfrm>
            <a:off x="7792975" y="6488668"/>
            <a:ext cx="4399025" cy="369332"/>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rPr>
              <a:t>© </a:t>
            </a:r>
            <a:r>
              <a:rPr lang="en-US" altLang="zh-CN" dirty="0" err="1">
                <a:latin typeface="Times New Roman" panose="02020603050405020304" pitchFamily="18" charset="0"/>
                <a:cs typeface="Times New Roman" panose="02020603050405020304" pitchFamily="18" charset="0"/>
              </a:rPr>
              <a:t>kaggle</a:t>
            </a:r>
            <a:r>
              <a:rPr lang="zh-CN" altLang="en-US" dirty="0">
                <a:latin typeface="Times New Roman" panose="02020603050405020304" pitchFamily="18" charset="0"/>
                <a:cs typeface="Times New Roman" panose="02020603050405020304" pitchFamily="18" charset="0"/>
              </a:rPr>
              <a:t>君</a:t>
            </a:r>
            <a:r>
              <a:rPr lang="en-US" altLang="zh-CN" dirty="0">
                <a:latin typeface="Times New Roman" panose="02020603050405020304" pitchFamily="18" charset="0"/>
                <a:cs typeface="Times New Roman" panose="02020603050405020304" pitchFamily="18" charset="0"/>
              </a:rPr>
              <a:t>-</a:t>
            </a:r>
            <a:r>
              <a:rPr lang="en-US" altLang="zh-CN" dirty="0" err="1">
                <a:latin typeface="Times New Roman" panose="02020603050405020304" pitchFamily="18" charset="0"/>
                <a:cs typeface="Times New Roman" panose="02020603050405020304" pitchFamily="18" charset="0"/>
              </a:rPr>
              <a:t>sakura</a:t>
            </a:r>
            <a:r>
              <a:rPr lang="en-US" altLang="zh-CN" dirty="0">
                <a:latin typeface="Times New Roman" panose="02020603050405020304" pitchFamily="18" charset="0"/>
                <a:cs typeface="Times New Roman" panose="02020603050405020304" pitchFamily="18" charset="0"/>
              </a:rPr>
              <a:t>, 2024. All rights reserved.</a:t>
            </a:r>
            <a:endParaRPr lang="zh-CN" altLang="en-US" dirty="0">
              <a:latin typeface="Times New Roman" panose="02020603050405020304" pitchFamily="18" charset="0"/>
              <a:cs typeface="Times New Roman" panose="02020603050405020304" pitchFamily="18" charset="0"/>
            </a:endParaRPr>
          </a:p>
        </p:txBody>
      </p:sp>
      <p:pic>
        <p:nvPicPr>
          <p:cNvPr id="6" name="图片 5">
            <a:extLst>
              <a:ext uri="{FF2B5EF4-FFF2-40B4-BE49-F238E27FC236}">
                <a16:creationId xmlns:a16="http://schemas.microsoft.com/office/drawing/2014/main" id="{AB97806D-213E-8B4E-27D9-B5C38828A36E}"/>
              </a:ext>
            </a:extLst>
          </p:cNvPr>
          <p:cNvPicPr>
            <a:picLocks noChangeAspect="1"/>
          </p:cNvPicPr>
          <p:nvPr/>
        </p:nvPicPr>
        <p:blipFill>
          <a:blip r:embed="rId2"/>
          <a:stretch>
            <a:fillRect/>
          </a:stretch>
        </p:blipFill>
        <p:spPr>
          <a:xfrm>
            <a:off x="379526" y="1157180"/>
            <a:ext cx="3692876" cy="5097774"/>
          </a:xfrm>
          <a:prstGeom prst="rect">
            <a:avLst/>
          </a:prstGeom>
          <a:ln>
            <a:noFill/>
          </a:ln>
          <a:effectLst>
            <a:outerShdw blurRad="292100" dist="139700" dir="2700000" algn="tl" rotWithShape="0">
              <a:srgbClr val="333333">
                <a:alpha val="65000"/>
              </a:srgbClr>
            </a:outerShdw>
          </a:effectLst>
        </p:spPr>
      </p:pic>
      <p:pic>
        <p:nvPicPr>
          <p:cNvPr id="8" name="图片 7">
            <a:extLst>
              <a:ext uri="{FF2B5EF4-FFF2-40B4-BE49-F238E27FC236}">
                <a16:creationId xmlns:a16="http://schemas.microsoft.com/office/drawing/2014/main" id="{AF549FBB-291F-3630-32B4-B1E172BC5379}"/>
              </a:ext>
            </a:extLst>
          </p:cNvPr>
          <p:cNvPicPr>
            <a:picLocks noChangeAspect="1"/>
          </p:cNvPicPr>
          <p:nvPr/>
        </p:nvPicPr>
        <p:blipFill>
          <a:blip r:embed="rId3"/>
          <a:stretch>
            <a:fillRect/>
          </a:stretch>
        </p:blipFill>
        <p:spPr>
          <a:xfrm>
            <a:off x="7913595" y="1157180"/>
            <a:ext cx="3640261" cy="5097774"/>
          </a:xfrm>
          <a:prstGeom prst="rect">
            <a:avLst/>
          </a:prstGeom>
          <a:ln>
            <a:noFill/>
          </a:ln>
          <a:effectLst>
            <a:outerShdw blurRad="292100" dist="139700" dir="2700000" algn="tl" rotWithShape="0">
              <a:srgbClr val="333333">
                <a:alpha val="65000"/>
              </a:srgbClr>
            </a:outerShdw>
          </a:effectLst>
        </p:spPr>
      </p:pic>
      <p:pic>
        <p:nvPicPr>
          <p:cNvPr id="11" name="图片 10">
            <a:extLst>
              <a:ext uri="{FF2B5EF4-FFF2-40B4-BE49-F238E27FC236}">
                <a16:creationId xmlns:a16="http://schemas.microsoft.com/office/drawing/2014/main" id="{7FEE147B-4734-465A-A0C3-2D846664C0BC}"/>
              </a:ext>
            </a:extLst>
          </p:cNvPr>
          <p:cNvPicPr>
            <a:picLocks noChangeAspect="1"/>
          </p:cNvPicPr>
          <p:nvPr/>
        </p:nvPicPr>
        <p:blipFill>
          <a:blip r:embed="rId4"/>
          <a:stretch>
            <a:fillRect/>
          </a:stretch>
        </p:blipFill>
        <p:spPr>
          <a:xfrm>
            <a:off x="4215816" y="1157180"/>
            <a:ext cx="3501750" cy="1596997"/>
          </a:xfrm>
          <a:prstGeom prst="rect">
            <a:avLst/>
          </a:prstGeom>
          <a:ln>
            <a:noFill/>
          </a:ln>
          <a:effectLst>
            <a:outerShdw blurRad="292100" dist="139700" dir="2700000" algn="tl" rotWithShape="0">
              <a:srgbClr val="333333">
                <a:alpha val="65000"/>
              </a:srgbClr>
            </a:outerShdw>
          </a:effectLst>
        </p:spPr>
      </p:pic>
      <p:sp>
        <p:nvSpPr>
          <p:cNvPr id="2" name="平行四边形 1">
            <a:extLst>
              <a:ext uri="{FF2B5EF4-FFF2-40B4-BE49-F238E27FC236}">
                <a16:creationId xmlns:a16="http://schemas.microsoft.com/office/drawing/2014/main" id="{455962E8-F691-AFC0-D2B8-AD7BE1F6B4C8}"/>
              </a:ext>
            </a:extLst>
          </p:cNvPr>
          <p:cNvSpPr/>
          <p:nvPr/>
        </p:nvSpPr>
        <p:spPr>
          <a:xfrm>
            <a:off x="4755054" y="3018552"/>
            <a:ext cx="2032000" cy="757383"/>
          </a:xfrm>
          <a:prstGeom prst="parallelogram">
            <a:avLst>
              <a:gd name="adj" fmla="val 32317"/>
            </a:avLst>
          </a:prstGeom>
          <a:solidFill>
            <a:schemeClr val="accent2">
              <a:lumMod val="40000"/>
              <a:lumOff val="60000"/>
            </a:schemeClr>
          </a:solidFill>
          <a:ln>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zh-CN" altLang="en-US"/>
          </a:p>
        </p:txBody>
      </p:sp>
      <p:cxnSp>
        <p:nvCxnSpPr>
          <p:cNvPr id="7" name="直接箭头连接符 6">
            <a:extLst>
              <a:ext uri="{FF2B5EF4-FFF2-40B4-BE49-F238E27FC236}">
                <a16:creationId xmlns:a16="http://schemas.microsoft.com/office/drawing/2014/main" id="{D05367FC-167B-BCC5-AC20-E74274FBDB51}"/>
              </a:ext>
            </a:extLst>
          </p:cNvPr>
          <p:cNvCxnSpPr>
            <a:cxnSpLocks/>
          </p:cNvCxnSpPr>
          <p:nvPr/>
        </p:nvCxnSpPr>
        <p:spPr>
          <a:xfrm flipH="1">
            <a:off x="4560749" y="2886364"/>
            <a:ext cx="281710" cy="84512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9" name="直接箭头连接符 8">
            <a:extLst>
              <a:ext uri="{FF2B5EF4-FFF2-40B4-BE49-F238E27FC236}">
                <a16:creationId xmlns:a16="http://schemas.microsoft.com/office/drawing/2014/main" id="{4FE666CB-4EDA-1FAB-12B9-DA480DB04521}"/>
              </a:ext>
            </a:extLst>
          </p:cNvPr>
          <p:cNvCxnSpPr>
            <a:cxnSpLocks/>
          </p:cNvCxnSpPr>
          <p:nvPr/>
        </p:nvCxnSpPr>
        <p:spPr>
          <a:xfrm>
            <a:off x="4835238" y="2886364"/>
            <a:ext cx="2082798"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mc:AlternateContent xmlns:mc="http://schemas.openxmlformats.org/markup-compatibility/2006">
        <mc:Choice xmlns:a14="http://schemas.microsoft.com/office/drawing/2010/main" Requires="a14">
          <p:sp>
            <p:nvSpPr>
              <p:cNvPr id="17" name="文本框 16">
                <a:extLst>
                  <a:ext uri="{FF2B5EF4-FFF2-40B4-BE49-F238E27FC236}">
                    <a16:creationId xmlns:a16="http://schemas.microsoft.com/office/drawing/2014/main" id="{E2B63A18-C96C-5826-DFF2-654D12ABEFBC}"/>
                  </a:ext>
                </a:extLst>
              </p:cNvPr>
              <p:cNvSpPr txBox="1"/>
              <p:nvPr/>
            </p:nvSpPr>
            <p:spPr>
              <a:xfrm>
                <a:off x="3535661" y="3538790"/>
                <a:ext cx="1756134"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altLang="zh-CN" i="1" dirty="0" smtClean="0">
                          <a:latin typeface="Cambria Math" panose="02040503050406030204" pitchFamily="18" charset="0"/>
                        </a:rPr>
                        <m:t>𝜆</m:t>
                      </m:r>
                    </m:oMath>
                  </m:oMathPara>
                </a14:m>
                <a:endParaRPr lang="zh-CN" altLang="en-US" dirty="0"/>
              </a:p>
            </p:txBody>
          </p:sp>
        </mc:Choice>
        <mc:Fallback>
          <p:sp>
            <p:nvSpPr>
              <p:cNvPr id="17" name="文本框 16">
                <a:extLst>
                  <a:ext uri="{FF2B5EF4-FFF2-40B4-BE49-F238E27FC236}">
                    <a16:creationId xmlns:a16="http://schemas.microsoft.com/office/drawing/2014/main" id="{E2B63A18-C96C-5826-DFF2-654D12ABEFBC}"/>
                  </a:ext>
                </a:extLst>
              </p:cNvPr>
              <p:cNvSpPr txBox="1">
                <a:spLocks noRot="1" noChangeAspect="1" noMove="1" noResize="1" noEditPoints="1" noAdjustHandles="1" noChangeArrowheads="1" noChangeShapeType="1" noTextEdit="1"/>
              </p:cNvSpPr>
              <p:nvPr/>
            </p:nvSpPr>
            <p:spPr>
              <a:xfrm>
                <a:off x="3535661" y="3538790"/>
                <a:ext cx="1756134" cy="369332"/>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8" name="文本框 17">
                <a:extLst>
                  <a:ext uri="{FF2B5EF4-FFF2-40B4-BE49-F238E27FC236}">
                    <a16:creationId xmlns:a16="http://schemas.microsoft.com/office/drawing/2014/main" id="{13410194-A759-0991-2DB9-0FE7761A8B79}"/>
                  </a:ext>
                </a:extLst>
              </p:cNvPr>
              <p:cNvSpPr txBox="1"/>
              <p:nvPr/>
            </p:nvSpPr>
            <p:spPr>
              <a:xfrm>
                <a:off x="6285317" y="2751060"/>
                <a:ext cx="1756134"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altLang="zh-CN" i="1" dirty="0" smtClean="0">
                          <a:latin typeface="Cambria Math" panose="02040503050406030204" pitchFamily="18" charset="0"/>
                        </a:rPr>
                        <m:t>𝑡</m:t>
                      </m:r>
                    </m:oMath>
                  </m:oMathPara>
                </a14:m>
                <a:endParaRPr lang="zh-CN" altLang="en-US" dirty="0"/>
              </a:p>
            </p:txBody>
          </p:sp>
        </mc:Choice>
        <mc:Fallback>
          <p:sp>
            <p:nvSpPr>
              <p:cNvPr id="18" name="文本框 17">
                <a:extLst>
                  <a:ext uri="{FF2B5EF4-FFF2-40B4-BE49-F238E27FC236}">
                    <a16:creationId xmlns:a16="http://schemas.microsoft.com/office/drawing/2014/main" id="{13410194-A759-0991-2DB9-0FE7761A8B79}"/>
                  </a:ext>
                </a:extLst>
              </p:cNvPr>
              <p:cNvSpPr txBox="1">
                <a:spLocks noRot="1" noChangeAspect="1" noMove="1" noResize="1" noEditPoints="1" noAdjustHandles="1" noChangeArrowheads="1" noChangeShapeType="1" noTextEdit="1"/>
              </p:cNvSpPr>
              <p:nvPr/>
            </p:nvSpPr>
            <p:spPr>
              <a:xfrm>
                <a:off x="6285317" y="2751060"/>
                <a:ext cx="1756134" cy="369332"/>
              </a:xfrm>
              <a:prstGeom prst="rect">
                <a:avLst/>
              </a:prstGeom>
              <a:blipFill>
                <a:blip r:embed="rId6"/>
                <a:stretch>
                  <a:fillRect/>
                </a:stretch>
              </a:blipFill>
            </p:spPr>
            <p:txBody>
              <a:bodyPr/>
              <a:lstStyle/>
              <a:p>
                <a:r>
                  <a:rPr lang="zh-CN" altLang="en-US">
                    <a:noFill/>
                  </a:rPr>
                  <a:t> </a:t>
                </a:r>
              </a:p>
            </p:txBody>
          </p:sp>
        </mc:Fallback>
      </mc:AlternateContent>
      <p:sp>
        <p:nvSpPr>
          <p:cNvPr id="19" name="平行四边形 18">
            <a:extLst>
              <a:ext uri="{FF2B5EF4-FFF2-40B4-BE49-F238E27FC236}">
                <a16:creationId xmlns:a16="http://schemas.microsoft.com/office/drawing/2014/main" id="{61778F87-4C81-E5FA-78BF-3B15F7B97BFD}"/>
              </a:ext>
            </a:extLst>
          </p:cNvPr>
          <p:cNvSpPr/>
          <p:nvPr/>
        </p:nvSpPr>
        <p:spPr>
          <a:xfrm>
            <a:off x="5961038" y="4018048"/>
            <a:ext cx="538897" cy="219852"/>
          </a:xfrm>
          <a:prstGeom prst="parallelogram">
            <a:avLst>
              <a:gd name="adj" fmla="val 32317"/>
            </a:avLst>
          </a:prstGeom>
          <a:solidFill>
            <a:schemeClr val="accent6">
              <a:lumMod val="75000"/>
            </a:schemeClr>
          </a:solidFill>
          <a:ln>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zh-CN" altLang="en-US"/>
          </a:p>
        </p:txBody>
      </p:sp>
      <mc:AlternateContent xmlns:mc="http://schemas.openxmlformats.org/markup-compatibility/2006">
        <mc:Choice xmlns:a14="http://schemas.microsoft.com/office/drawing/2010/main" Requires="a14">
          <p:sp>
            <p:nvSpPr>
              <p:cNvPr id="20" name="文本框 19">
                <a:extLst>
                  <a:ext uri="{FF2B5EF4-FFF2-40B4-BE49-F238E27FC236}">
                    <a16:creationId xmlns:a16="http://schemas.microsoft.com/office/drawing/2014/main" id="{4192EDFB-25D7-93CB-234E-2484D3D30A4B}"/>
                  </a:ext>
                </a:extLst>
              </p:cNvPr>
              <p:cNvSpPr txBox="1"/>
              <p:nvPr/>
            </p:nvSpPr>
            <p:spPr>
              <a:xfrm>
                <a:off x="6537749" y="3976290"/>
                <a:ext cx="1756134" cy="261610"/>
              </a:xfrm>
              <a:prstGeom prst="rect">
                <a:avLst/>
              </a:prstGeom>
              <a:noFill/>
            </p:spPr>
            <p:txBody>
              <a:bodyPr wrap="square" rtlCol="0">
                <a:spAutoFit/>
              </a:bodyPr>
              <a:lstStyle/>
              <a:p>
                <a14:m>
                  <m:oMath xmlns:m="http://schemas.openxmlformats.org/officeDocument/2006/math">
                    <m:r>
                      <a:rPr lang="en-US" altLang="zh-CN" sz="1100" b="0" i="1" dirty="0" smtClean="0">
                        <a:latin typeface="Cambria Math" panose="02040503050406030204" pitchFamily="18" charset="0"/>
                      </a:rPr>
                      <m:t>𝑆h𝑎𝑝𝑒</m:t>
                    </m:r>
                    <m:r>
                      <a:rPr lang="en-US" altLang="zh-CN" sz="1100" b="0" i="1" dirty="0" smtClean="0">
                        <a:latin typeface="Cambria Math" panose="02040503050406030204" pitchFamily="18" charset="0"/>
                      </a:rPr>
                      <m:t>:(3,1)</m:t>
                    </m:r>
                  </m:oMath>
                </a14:m>
                <a:r>
                  <a:rPr lang="zh-CN" altLang="en-US" sz="1100" dirty="0"/>
                  <a:t> </a:t>
                </a:r>
                <a:r>
                  <a:rPr lang="en-US" altLang="zh-CN" sz="1100" dirty="0"/>
                  <a:t>* 32</a:t>
                </a:r>
                <a:endParaRPr lang="zh-CN" altLang="en-US" sz="1100" dirty="0"/>
              </a:p>
            </p:txBody>
          </p:sp>
        </mc:Choice>
        <mc:Fallback>
          <p:sp>
            <p:nvSpPr>
              <p:cNvPr id="20" name="文本框 19">
                <a:extLst>
                  <a:ext uri="{FF2B5EF4-FFF2-40B4-BE49-F238E27FC236}">
                    <a16:creationId xmlns:a16="http://schemas.microsoft.com/office/drawing/2014/main" id="{4192EDFB-25D7-93CB-234E-2484D3D30A4B}"/>
                  </a:ext>
                </a:extLst>
              </p:cNvPr>
              <p:cNvSpPr txBox="1">
                <a:spLocks noRot="1" noChangeAspect="1" noMove="1" noResize="1" noEditPoints="1" noAdjustHandles="1" noChangeArrowheads="1" noChangeShapeType="1" noTextEdit="1"/>
              </p:cNvSpPr>
              <p:nvPr/>
            </p:nvSpPr>
            <p:spPr>
              <a:xfrm>
                <a:off x="6537749" y="3976290"/>
                <a:ext cx="1756134" cy="261610"/>
              </a:xfrm>
              <a:prstGeom prst="rect">
                <a:avLst/>
              </a:prstGeom>
              <a:blipFill>
                <a:blip r:embed="rId7"/>
                <a:stretch>
                  <a:fillRect t="-2326" b="-13953"/>
                </a:stretch>
              </a:blipFill>
            </p:spPr>
            <p:txBody>
              <a:bodyPr/>
              <a:lstStyle/>
              <a:p>
                <a:r>
                  <a:rPr lang="zh-CN" altLang="en-US">
                    <a:noFill/>
                  </a:rPr>
                  <a:t> </a:t>
                </a:r>
              </a:p>
            </p:txBody>
          </p:sp>
        </mc:Fallback>
      </mc:AlternateContent>
      <p:sp>
        <p:nvSpPr>
          <p:cNvPr id="21" name="平行四边形 20">
            <a:extLst>
              <a:ext uri="{FF2B5EF4-FFF2-40B4-BE49-F238E27FC236}">
                <a16:creationId xmlns:a16="http://schemas.microsoft.com/office/drawing/2014/main" id="{83EB08C1-F2CD-FD65-78AC-DC10E27CA442}"/>
              </a:ext>
            </a:extLst>
          </p:cNvPr>
          <p:cNvSpPr/>
          <p:nvPr/>
        </p:nvSpPr>
        <p:spPr>
          <a:xfrm>
            <a:off x="6063797" y="3556083"/>
            <a:ext cx="538897" cy="219852"/>
          </a:xfrm>
          <a:prstGeom prst="parallelogram">
            <a:avLst>
              <a:gd name="adj" fmla="val 32317"/>
            </a:avLst>
          </a:prstGeom>
          <a:solidFill>
            <a:schemeClr val="accent6">
              <a:lumMod val="40000"/>
              <a:lumOff val="60000"/>
            </a:schemeClr>
          </a:solidFill>
          <a:ln>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22" name="平行四边形 21">
            <a:extLst>
              <a:ext uri="{FF2B5EF4-FFF2-40B4-BE49-F238E27FC236}">
                <a16:creationId xmlns:a16="http://schemas.microsoft.com/office/drawing/2014/main" id="{EE19F2A5-8FA3-6253-8AE6-C4C7F668743A}"/>
              </a:ext>
            </a:extLst>
          </p:cNvPr>
          <p:cNvSpPr/>
          <p:nvPr/>
        </p:nvSpPr>
        <p:spPr>
          <a:xfrm>
            <a:off x="6063797" y="3559738"/>
            <a:ext cx="220279" cy="216197"/>
          </a:xfrm>
          <a:prstGeom prst="parallelogram">
            <a:avLst>
              <a:gd name="adj" fmla="val 32317"/>
            </a:avLst>
          </a:prstGeom>
          <a:solidFill>
            <a:schemeClr val="accent6">
              <a:lumMod val="40000"/>
              <a:lumOff val="60000"/>
            </a:schemeClr>
          </a:solidFill>
          <a:ln>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23" name="平行四边形 22">
            <a:extLst>
              <a:ext uri="{FF2B5EF4-FFF2-40B4-BE49-F238E27FC236}">
                <a16:creationId xmlns:a16="http://schemas.microsoft.com/office/drawing/2014/main" id="{15D94D45-50B6-F613-9781-F021C05D21C6}"/>
              </a:ext>
            </a:extLst>
          </p:cNvPr>
          <p:cNvSpPr/>
          <p:nvPr/>
        </p:nvSpPr>
        <p:spPr>
          <a:xfrm>
            <a:off x="6384925" y="3559738"/>
            <a:ext cx="220278" cy="216197"/>
          </a:xfrm>
          <a:prstGeom prst="parallelogram">
            <a:avLst>
              <a:gd name="adj" fmla="val 32317"/>
            </a:avLst>
          </a:prstGeom>
          <a:solidFill>
            <a:schemeClr val="accent6">
              <a:lumMod val="40000"/>
              <a:lumOff val="60000"/>
            </a:schemeClr>
          </a:solidFill>
          <a:ln>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zh-CN" altLang="en-US"/>
          </a:p>
        </p:txBody>
      </p:sp>
      <p:cxnSp>
        <p:nvCxnSpPr>
          <p:cNvPr id="25" name="直接箭头连接符 24">
            <a:extLst>
              <a:ext uri="{FF2B5EF4-FFF2-40B4-BE49-F238E27FC236}">
                <a16:creationId xmlns:a16="http://schemas.microsoft.com/office/drawing/2014/main" id="{7E0D53E8-3096-CBA5-0152-AE9DE317246F}"/>
              </a:ext>
            </a:extLst>
          </p:cNvPr>
          <p:cNvCxnSpPr>
            <a:cxnSpLocks/>
          </p:cNvCxnSpPr>
          <p:nvPr/>
        </p:nvCxnSpPr>
        <p:spPr>
          <a:xfrm flipH="1">
            <a:off x="6275043" y="3832280"/>
            <a:ext cx="18065" cy="15168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5" name="平行四边形 44">
            <a:extLst>
              <a:ext uri="{FF2B5EF4-FFF2-40B4-BE49-F238E27FC236}">
                <a16:creationId xmlns:a16="http://schemas.microsoft.com/office/drawing/2014/main" id="{9B503EB5-E0D6-1D61-B221-3E38B2BC1347}"/>
              </a:ext>
            </a:extLst>
          </p:cNvPr>
          <p:cNvSpPr/>
          <p:nvPr/>
        </p:nvSpPr>
        <p:spPr>
          <a:xfrm>
            <a:off x="4434810" y="4393855"/>
            <a:ext cx="2032000" cy="757383"/>
          </a:xfrm>
          <a:prstGeom prst="parallelogram">
            <a:avLst>
              <a:gd name="adj" fmla="val 32317"/>
            </a:avLst>
          </a:prstGeom>
          <a:solidFill>
            <a:schemeClr val="accent4">
              <a:lumMod val="20000"/>
              <a:lumOff val="80000"/>
            </a:schemeClr>
          </a:solidFill>
          <a:ln>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46" name="平行四边形 45">
            <a:extLst>
              <a:ext uri="{FF2B5EF4-FFF2-40B4-BE49-F238E27FC236}">
                <a16:creationId xmlns:a16="http://schemas.microsoft.com/office/drawing/2014/main" id="{0E778EA9-94ED-3BA0-740F-B7EC82DE12AF}"/>
              </a:ext>
            </a:extLst>
          </p:cNvPr>
          <p:cNvSpPr/>
          <p:nvPr/>
        </p:nvSpPr>
        <p:spPr>
          <a:xfrm>
            <a:off x="4350006" y="4458793"/>
            <a:ext cx="2032000" cy="757383"/>
          </a:xfrm>
          <a:prstGeom prst="parallelogram">
            <a:avLst>
              <a:gd name="adj" fmla="val 32317"/>
            </a:avLst>
          </a:prstGeom>
          <a:solidFill>
            <a:schemeClr val="accent4">
              <a:lumMod val="40000"/>
              <a:lumOff val="60000"/>
            </a:schemeClr>
          </a:solidFill>
          <a:ln>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47" name="平行四边形 46">
            <a:extLst>
              <a:ext uri="{FF2B5EF4-FFF2-40B4-BE49-F238E27FC236}">
                <a16:creationId xmlns:a16="http://schemas.microsoft.com/office/drawing/2014/main" id="{0D3C8809-A71B-7C21-3E0A-C0BEC98CAB44}"/>
              </a:ext>
            </a:extLst>
          </p:cNvPr>
          <p:cNvSpPr/>
          <p:nvPr/>
        </p:nvSpPr>
        <p:spPr>
          <a:xfrm>
            <a:off x="4247541" y="4542853"/>
            <a:ext cx="2032000" cy="757383"/>
          </a:xfrm>
          <a:prstGeom prst="parallelogram">
            <a:avLst>
              <a:gd name="adj" fmla="val 32317"/>
            </a:avLst>
          </a:prstGeom>
          <a:solidFill>
            <a:schemeClr val="accent4">
              <a:lumMod val="60000"/>
              <a:lumOff val="40000"/>
            </a:schemeClr>
          </a:solidFill>
          <a:ln>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zh-CN" altLang="en-US"/>
          </a:p>
        </p:txBody>
      </p:sp>
      <p:cxnSp>
        <p:nvCxnSpPr>
          <p:cNvPr id="49" name="直接箭头连接符 48">
            <a:extLst>
              <a:ext uri="{FF2B5EF4-FFF2-40B4-BE49-F238E27FC236}">
                <a16:creationId xmlns:a16="http://schemas.microsoft.com/office/drawing/2014/main" id="{0F1D56D5-1D71-8CE2-ED54-F3627027B84B}"/>
              </a:ext>
            </a:extLst>
          </p:cNvPr>
          <p:cNvCxnSpPr>
            <a:cxnSpLocks/>
          </p:cNvCxnSpPr>
          <p:nvPr/>
        </p:nvCxnSpPr>
        <p:spPr>
          <a:xfrm flipH="1">
            <a:off x="6212421" y="4274640"/>
            <a:ext cx="18065" cy="15168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0" name="平行四边形 49">
            <a:extLst>
              <a:ext uri="{FF2B5EF4-FFF2-40B4-BE49-F238E27FC236}">
                <a16:creationId xmlns:a16="http://schemas.microsoft.com/office/drawing/2014/main" id="{8BB5EB66-3DBF-EC54-072C-9D8769A2D48C}"/>
              </a:ext>
            </a:extLst>
          </p:cNvPr>
          <p:cNvSpPr/>
          <p:nvPr/>
        </p:nvSpPr>
        <p:spPr>
          <a:xfrm>
            <a:off x="5603991" y="5480968"/>
            <a:ext cx="404255" cy="219852"/>
          </a:xfrm>
          <a:prstGeom prst="parallelogram">
            <a:avLst>
              <a:gd name="adj" fmla="val 32317"/>
            </a:avLst>
          </a:prstGeom>
          <a:solidFill>
            <a:schemeClr val="accent5">
              <a:lumMod val="75000"/>
            </a:schemeClr>
          </a:solidFill>
          <a:ln>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51" name="平行四边形 50">
            <a:extLst>
              <a:ext uri="{FF2B5EF4-FFF2-40B4-BE49-F238E27FC236}">
                <a16:creationId xmlns:a16="http://schemas.microsoft.com/office/drawing/2014/main" id="{3F0DC27A-F16E-16E8-440A-A88E7E2A8AEC}"/>
              </a:ext>
            </a:extLst>
          </p:cNvPr>
          <p:cNvSpPr/>
          <p:nvPr/>
        </p:nvSpPr>
        <p:spPr>
          <a:xfrm>
            <a:off x="5700680" y="5073781"/>
            <a:ext cx="395320" cy="219852"/>
          </a:xfrm>
          <a:prstGeom prst="parallelogram">
            <a:avLst>
              <a:gd name="adj" fmla="val 32317"/>
            </a:avLst>
          </a:prstGeom>
          <a:solidFill>
            <a:schemeClr val="accent5">
              <a:lumMod val="20000"/>
              <a:lumOff val="80000"/>
            </a:schemeClr>
          </a:solidFill>
          <a:ln>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53" name="平行四边形 52">
            <a:extLst>
              <a:ext uri="{FF2B5EF4-FFF2-40B4-BE49-F238E27FC236}">
                <a16:creationId xmlns:a16="http://schemas.microsoft.com/office/drawing/2014/main" id="{AD160619-44D3-A12E-0A16-C00B2A9BDBCB}"/>
              </a:ext>
            </a:extLst>
          </p:cNvPr>
          <p:cNvSpPr/>
          <p:nvPr/>
        </p:nvSpPr>
        <p:spPr>
          <a:xfrm>
            <a:off x="5864225" y="5080384"/>
            <a:ext cx="238274" cy="219852"/>
          </a:xfrm>
          <a:prstGeom prst="parallelogram">
            <a:avLst>
              <a:gd name="adj" fmla="val 32317"/>
            </a:avLst>
          </a:prstGeom>
          <a:solidFill>
            <a:schemeClr val="accent5">
              <a:lumMod val="20000"/>
              <a:lumOff val="80000"/>
            </a:schemeClr>
          </a:solidFill>
          <a:ln>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zh-CN" altLang="en-US"/>
          </a:p>
        </p:txBody>
      </p:sp>
      <p:cxnSp>
        <p:nvCxnSpPr>
          <p:cNvPr id="55" name="直接箭头连接符 54">
            <a:extLst>
              <a:ext uri="{FF2B5EF4-FFF2-40B4-BE49-F238E27FC236}">
                <a16:creationId xmlns:a16="http://schemas.microsoft.com/office/drawing/2014/main" id="{CEC60AB3-3105-CA7D-4BBE-6DA6B368E8E1}"/>
              </a:ext>
            </a:extLst>
          </p:cNvPr>
          <p:cNvCxnSpPr>
            <a:cxnSpLocks/>
          </p:cNvCxnSpPr>
          <p:nvPr/>
        </p:nvCxnSpPr>
        <p:spPr>
          <a:xfrm flipH="1">
            <a:off x="5807299" y="5348194"/>
            <a:ext cx="18065" cy="15168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6" name="直接箭头连接符 55">
            <a:extLst>
              <a:ext uri="{FF2B5EF4-FFF2-40B4-BE49-F238E27FC236}">
                <a16:creationId xmlns:a16="http://schemas.microsoft.com/office/drawing/2014/main" id="{E7D85D6A-5155-41E8-05A8-4F60D84AA246}"/>
              </a:ext>
            </a:extLst>
          </p:cNvPr>
          <p:cNvCxnSpPr>
            <a:cxnSpLocks/>
          </p:cNvCxnSpPr>
          <p:nvPr/>
        </p:nvCxnSpPr>
        <p:spPr>
          <a:xfrm flipH="1">
            <a:off x="5748409" y="5688350"/>
            <a:ext cx="18065" cy="15168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57" name="文本框 56">
                <a:extLst>
                  <a:ext uri="{FF2B5EF4-FFF2-40B4-BE49-F238E27FC236}">
                    <a16:creationId xmlns:a16="http://schemas.microsoft.com/office/drawing/2014/main" id="{F805BA12-2446-140F-DD9C-E5661B5FE969}"/>
                  </a:ext>
                </a:extLst>
              </p:cNvPr>
              <p:cNvSpPr txBox="1"/>
              <p:nvPr/>
            </p:nvSpPr>
            <p:spPr>
              <a:xfrm>
                <a:off x="4641120" y="3990119"/>
                <a:ext cx="1756134" cy="261610"/>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altLang="zh-CN" sz="1100" b="0" i="1" dirty="0" smtClean="0">
                          <a:latin typeface="Cambria Math" panose="02040503050406030204" pitchFamily="18" charset="0"/>
                        </a:rPr>
                        <m:t>𝐶𝑜𝑛𝑣</m:t>
                      </m:r>
                      <m:r>
                        <a:rPr lang="en-US" altLang="zh-CN" sz="1100" b="0" i="1" dirty="0" smtClean="0">
                          <a:latin typeface="Cambria Math" panose="02040503050406030204" pitchFamily="18" charset="0"/>
                        </a:rPr>
                        <m:t>2</m:t>
                      </m:r>
                      <m:r>
                        <a:rPr lang="en-US" altLang="zh-CN" sz="1100" b="0" i="1" dirty="0" smtClean="0">
                          <a:latin typeface="Cambria Math" panose="02040503050406030204" pitchFamily="18" charset="0"/>
                        </a:rPr>
                        <m:t>𝐷</m:t>
                      </m:r>
                    </m:oMath>
                  </m:oMathPara>
                </a14:m>
                <a:endParaRPr lang="zh-CN" altLang="en-US" sz="1100" dirty="0"/>
              </a:p>
            </p:txBody>
          </p:sp>
        </mc:Choice>
        <mc:Fallback>
          <p:sp>
            <p:nvSpPr>
              <p:cNvPr id="57" name="文本框 56">
                <a:extLst>
                  <a:ext uri="{FF2B5EF4-FFF2-40B4-BE49-F238E27FC236}">
                    <a16:creationId xmlns:a16="http://schemas.microsoft.com/office/drawing/2014/main" id="{F805BA12-2446-140F-DD9C-E5661B5FE969}"/>
                  </a:ext>
                </a:extLst>
              </p:cNvPr>
              <p:cNvSpPr txBox="1">
                <a:spLocks noRot="1" noChangeAspect="1" noMove="1" noResize="1" noEditPoints="1" noAdjustHandles="1" noChangeArrowheads="1" noChangeShapeType="1" noTextEdit="1"/>
              </p:cNvSpPr>
              <p:nvPr/>
            </p:nvSpPr>
            <p:spPr>
              <a:xfrm>
                <a:off x="4641120" y="3990119"/>
                <a:ext cx="1756134" cy="261610"/>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8" name="文本框 57">
                <a:extLst>
                  <a:ext uri="{FF2B5EF4-FFF2-40B4-BE49-F238E27FC236}">
                    <a16:creationId xmlns:a16="http://schemas.microsoft.com/office/drawing/2014/main" id="{2774505F-E772-E19A-D93A-7796DEDF4E1A}"/>
                  </a:ext>
                </a:extLst>
              </p:cNvPr>
              <p:cNvSpPr txBox="1"/>
              <p:nvPr/>
            </p:nvSpPr>
            <p:spPr>
              <a:xfrm>
                <a:off x="4060197" y="5466730"/>
                <a:ext cx="1756134" cy="261610"/>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altLang="zh-CN" sz="1100" b="0" i="1" dirty="0" smtClean="0">
                          <a:latin typeface="Cambria Math" panose="02040503050406030204" pitchFamily="18" charset="0"/>
                        </a:rPr>
                        <m:t>𝑀𝑎𝑥𝑃𝑜𝑜𝑙𝑖𝑛𝑔</m:t>
                      </m:r>
                      <m:r>
                        <a:rPr lang="en-US" altLang="zh-CN" sz="1100" b="0" i="1" dirty="0" smtClean="0">
                          <a:latin typeface="Cambria Math" panose="02040503050406030204" pitchFamily="18" charset="0"/>
                        </a:rPr>
                        <m:t>2</m:t>
                      </m:r>
                      <m:r>
                        <a:rPr lang="en-US" altLang="zh-CN" sz="1100" b="0" i="1" dirty="0" smtClean="0">
                          <a:latin typeface="Cambria Math" panose="02040503050406030204" pitchFamily="18" charset="0"/>
                        </a:rPr>
                        <m:t>𝐷</m:t>
                      </m:r>
                    </m:oMath>
                  </m:oMathPara>
                </a14:m>
                <a:endParaRPr lang="zh-CN" altLang="en-US" sz="1100" dirty="0"/>
              </a:p>
            </p:txBody>
          </p:sp>
        </mc:Choice>
        <mc:Fallback>
          <p:sp>
            <p:nvSpPr>
              <p:cNvPr id="58" name="文本框 57">
                <a:extLst>
                  <a:ext uri="{FF2B5EF4-FFF2-40B4-BE49-F238E27FC236}">
                    <a16:creationId xmlns:a16="http://schemas.microsoft.com/office/drawing/2014/main" id="{2774505F-E772-E19A-D93A-7796DEDF4E1A}"/>
                  </a:ext>
                </a:extLst>
              </p:cNvPr>
              <p:cNvSpPr txBox="1">
                <a:spLocks noRot="1" noChangeAspect="1" noMove="1" noResize="1" noEditPoints="1" noAdjustHandles="1" noChangeArrowheads="1" noChangeShapeType="1" noTextEdit="1"/>
              </p:cNvSpPr>
              <p:nvPr/>
            </p:nvSpPr>
            <p:spPr>
              <a:xfrm>
                <a:off x="4060197" y="5466730"/>
                <a:ext cx="1756134" cy="261610"/>
              </a:xfrm>
              <a:prstGeom prst="rect">
                <a:avLst/>
              </a:prstGeom>
              <a:blipFill>
                <a:blip r:embed="rId9"/>
                <a:stretch>
                  <a:fillRect b="-2326"/>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9" name="文本框 58">
                <a:extLst>
                  <a:ext uri="{FF2B5EF4-FFF2-40B4-BE49-F238E27FC236}">
                    <a16:creationId xmlns:a16="http://schemas.microsoft.com/office/drawing/2014/main" id="{856441D9-7BB4-829F-4550-23B700E3E0A6}"/>
                  </a:ext>
                </a:extLst>
              </p:cNvPr>
              <p:cNvSpPr txBox="1"/>
              <p:nvPr/>
            </p:nvSpPr>
            <p:spPr>
              <a:xfrm>
                <a:off x="6117653" y="5449890"/>
                <a:ext cx="1756134" cy="261610"/>
              </a:xfrm>
              <a:prstGeom prst="rect">
                <a:avLst/>
              </a:prstGeom>
              <a:noFill/>
            </p:spPr>
            <p:txBody>
              <a:bodyPr wrap="square" rtlCol="0">
                <a:spAutoFit/>
              </a:bodyPr>
              <a:lstStyle/>
              <a:p>
                <a14:m>
                  <m:oMath xmlns:m="http://schemas.openxmlformats.org/officeDocument/2006/math">
                    <m:r>
                      <a:rPr lang="en-US" altLang="zh-CN" sz="1100" b="0" i="1" dirty="0" smtClean="0">
                        <a:latin typeface="Cambria Math" panose="02040503050406030204" pitchFamily="18" charset="0"/>
                      </a:rPr>
                      <m:t>𝑆h𝑎𝑝𝑒</m:t>
                    </m:r>
                    <m:r>
                      <a:rPr lang="en-US" altLang="zh-CN" sz="1100" b="0" i="1" dirty="0" smtClean="0">
                        <a:latin typeface="Cambria Math" panose="02040503050406030204" pitchFamily="18" charset="0"/>
                      </a:rPr>
                      <m:t>:(2,1)</m:t>
                    </m:r>
                  </m:oMath>
                </a14:m>
                <a:r>
                  <a:rPr lang="zh-CN" altLang="en-US" sz="1100" dirty="0"/>
                  <a:t> </a:t>
                </a:r>
              </a:p>
            </p:txBody>
          </p:sp>
        </mc:Choice>
        <mc:Fallback>
          <p:sp>
            <p:nvSpPr>
              <p:cNvPr id="59" name="文本框 58">
                <a:extLst>
                  <a:ext uri="{FF2B5EF4-FFF2-40B4-BE49-F238E27FC236}">
                    <a16:creationId xmlns:a16="http://schemas.microsoft.com/office/drawing/2014/main" id="{856441D9-7BB4-829F-4550-23B700E3E0A6}"/>
                  </a:ext>
                </a:extLst>
              </p:cNvPr>
              <p:cNvSpPr txBox="1">
                <a:spLocks noRot="1" noChangeAspect="1" noMove="1" noResize="1" noEditPoints="1" noAdjustHandles="1" noChangeArrowheads="1" noChangeShapeType="1" noTextEdit="1"/>
              </p:cNvSpPr>
              <p:nvPr/>
            </p:nvSpPr>
            <p:spPr>
              <a:xfrm>
                <a:off x="6117653" y="5449890"/>
                <a:ext cx="1756134" cy="261610"/>
              </a:xfrm>
              <a:prstGeom prst="rect">
                <a:avLst/>
              </a:prstGeom>
              <a:blipFill>
                <a:blip r:embed="rId10"/>
                <a:stretch>
                  <a:fillRect b="-4651"/>
                </a:stretch>
              </a:blipFill>
            </p:spPr>
            <p:txBody>
              <a:bodyPr/>
              <a:lstStyle/>
              <a:p>
                <a:r>
                  <a:rPr lang="zh-CN" altLang="en-US">
                    <a:noFill/>
                  </a:rPr>
                  <a:t> </a:t>
                </a:r>
              </a:p>
            </p:txBody>
          </p:sp>
        </mc:Fallback>
      </mc:AlternateContent>
      <p:sp>
        <p:nvSpPr>
          <p:cNvPr id="60" name="平行四边形 59">
            <a:extLst>
              <a:ext uri="{FF2B5EF4-FFF2-40B4-BE49-F238E27FC236}">
                <a16:creationId xmlns:a16="http://schemas.microsoft.com/office/drawing/2014/main" id="{3A70A7BE-0FAB-5AFA-7AEE-393A288B059F}"/>
              </a:ext>
            </a:extLst>
          </p:cNvPr>
          <p:cNvSpPr/>
          <p:nvPr/>
        </p:nvSpPr>
        <p:spPr>
          <a:xfrm>
            <a:off x="5016451" y="5812165"/>
            <a:ext cx="1079549" cy="757383"/>
          </a:xfrm>
          <a:prstGeom prst="parallelogram">
            <a:avLst>
              <a:gd name="adj" fmla="val 32317"/>
            </a:avLst>
          </a:prstGeom>
          <a:solidFill>
            <a:schemeClr val="tx2">
              <a:lumMod val="10000"/>
              <a:lumOff val="90000"/>
            </a:schemeClr>
          </a:solidFill>
          <a:ln>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61" name="平行四边形 60">
            <a:extLst>
              <a:ext uri="{FF2B5EF4-FFF2-40B4-BE49-F238E27FC236}">
                <a16:creationId xmlns:a16="http://schemas.microsoft.com/office/drawing/2014/main" id="{70CAD25B-DAEC-DB77-E5FB-A7F9845DEB57}"/>
              </a:ext>
            </a:extLst>
          </p:cNvPr>
          <p:cNvSpPr/>
          <p:nvPr/>
        </p:nvSpPr>
        <p:spPr>
          <a:xfrm>
            <a:off x="4911350" y="5876726"/>
            <a:ext cx="1079549" cy="757383"/>
          </a:xfrm>
          <a:prstGeom prst="parallelogram">
            <a:avLst>
              <a:gd name="adj" fmla="val 32317"/>
            </a:avLst>
          </a:prstGeom>
          <a:solidFill>
            <a:schemeClr val="tx2">
              <a:lumMod val="25000"/>
              <a:lumOff val="75000"/>
            </a:schemeClr>
          </a:solidFill>
          <a:ln>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62" name="平行四边形 61">
            <a:extLst>
              <a:ext uri="{FF2B5EF4-FFF2-40B4-BE49-F238E27FC236}">
                <a16:creationId xmlns:a16="http://schemas.microsoft.com/office/drawing/2014/main" id="{00D7790D-9DB1-9BF0-54F9-F8A0D3904132}"/>
              </a:ext>
            </a:extLst>
          </p:cNvPr>
          <p:cNvSpPr/>
          <p:nvPr/>
        </p:nvSpPr>
        <p:spPr>
          <a:xfrm>
            <a:off x="4773896" y="5980491"/>
            <a:ext cx="1079549" cy="757383"/>
          </a:xfrm>
          <a:prstGeom prst="parallelogram">
            <a:avLst>
              <a:gd name="adj" fmla="val 32317"/>
            </a:avLst>
          </a:prstGeom>
          <a:solidFill>
            <a:schemeClr val="tx2">
              <a:lumMod val="50000"/>
              <a:lumOff val="50000"/>
            </a:schemeClr>
          </a:solidFill>
          <a:ln>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7726937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2BDACB-2F88-87BB-85FD-D1160EA8DA3C}"/>
            </a:ext>
          </a:extLst>
        </p:cNvPr>
        <p:cNvGrpSpPr/>
        <p:nvPr/>
      </p:nvGrpSpPr>
      <p:grpSpPr>
        <a:xfrm>
          <a:off x="0" y="0"/>
          <a:ext cx="0" cy="0"/>
          <a:chOff x="0" y="0"/>
          <a:chExt cx="0" cy="0"/>
        </a:xfrm>
      </p:grpSpPr>
      <p:sp>
        <p:nvSpPr>
          <p:cNvPr id="4" name="文本框 3">
            <a:extLst>
              <a:ext uri="{FF2B5EF4-FFF2-40B4-BE49-F238E27FC236}">
                <a16:creationId xmlns:a16="http://schemas.microsoft.com/office/drawing/2014/main" id="{9E80646F-7E8F-0A15-71DF-C266F08E2CEC}"/>
              </a:ext>
            </a:extLst>
          </p:cNvPr>
          <p:cNvSpPr txBox="1"/>
          <p:nvPr/>
        </p:nvSpPr>
        <p:spPr>
          <a:xfrm>
            <a:off x="271952" y="449294"/>
            <a:ext cx="9259975" cy="707886"/>
          </a:xfrm>
          <a:prstGeom prst="rect">
            <a:avLst/>
          </a:prstGeom>
          <a:noFill/>
        </p:spPr>
        <p:txBody>
          <a:bodyPr wrap="square" rtlCol="0">
            <a:spAutoFit/>
          </a:bodyPr>
          <a:lstStyle/>
          <a:p>
            <a:r>
              <a:rPr lang="en-US" altLang="zh-CN" sz="4000" b="1" dirty="0">
                <a:latin typeface="Times New Roman" panose="02020603050405020304" pitchFamily="18" charset="0"/>
                <a:cs typeface="Times New Roman" panose="02020603050405020304" pitchFamily="18" charset="0"/>
              </a:rPr>
              <a:t>Postprocessing and </a:t>
            </a:r>
            <a:r>
              <a:rPr lang="en-US" altLang="zh-CN" sz="4000" b="1" dirty="0" err="1">
                <a:latin typeface="Times New Roman" panose="02020603050405020304" pitchFamily="18" charset="0"/>
                <a:cs typeface="Times New Roman" panose="02020603050405020304" pitchFamily="18" charset="0"/>
              </a:rPr>
              <a:t>Visualisation</a:t>
            </a:r>
            <a:endParaRPr lang="en-US" altLang="zh-CN" sz="4000" b="1" dirty="0">
              <a:latin typeface="Times New Roman" panose="02020603050405020304" pitchFamily="18" charset="0"/>
              <a:cs typeface="Times New Roman" panose="02020603050405020304" pitchFamily="18" charset="0"/>
            </a:endParaRPr>
          </a:p>
        </p:txBody>
      </p:sp>
      <p:sp>
        <p:nvSpPr>
          <p:cNvPr id="5" name="矩形 4">
            <a:extLst>
              <a:ext uri="{FF2B5EF4-FFF2-40B4-BE49-F238E27FC236}">
                <a16:creationId xmlns:a16="http://schemas.microsoft.com/office/drawing/2014/main" id="{7C29FD27-0EE7-62DD-0143-4B63B102193D}"/>
              </a:ext>
            </a:extLst>
          </p:cNvPr>
          <p:cNvSpPr/>
          <p:nvPr/>
        </p:nvSpPr>
        <p:spPr>
          <a:xfrm>
            <a:off x="7792975" y="6488668"/>
            <a:ext cx="4399025" cy="369332"/>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rPr>
              <a:t>© </a:t>
            </a:r>
            <a:r>
              <a:rPr lang="en-US" altLang="zh-CN" dirty="0" err="1">
                <a:latin typeface="Times New Roman" panose="02020603050405020304" pitchFamily="18" charset="0"/>
                <a:cs typeface="Times New Roman" panose="02020603050405020304" pitchFamily="18" charset="0"/>
              </a:rPr>
              <a:t>kaggle</a:t>
            </a:r>
            <a:r>
              <a:rPr lang="zh-CN" altLang="en-US" dirty="0">
                <a:latin typeface="Times New Roman" panose="02020603050405020304" pitchFamily="18" charset="0"/>
                <a:cs typeface="Times New Roman" panose="02020603050405020304" pitchFamily="18" charset="0"/>
              </a:rPr>
              <a:t>君</a:t>
            </a:r>
            <a:r>
              <a:rPr lang="en-US" altLang="zh-CN" dirty="0">
                <a:latin typeface="Times New Roman" panose="02020603050405020304" pitchFamily="18" charset="0"/>
                <a:cs typeface="Times New Roman" panose="02020603050405020304" pitchFamily="18" charset="0"/>
              </a:rPr>
              <a:t>-</a:t>
            </a:r>
            <a:r>
              <a:rPr lang="en-US" altLang="zh-CN" dirty="0" err="1">
                <a:latin typeface="Times New Roman" panose="02020603050405020304" pitchFamily="18" charset="0"/>
                <a:cs typeface="Times New Roman" panose="02020603050405020304" pitchFamily="18" charset="0"/>
              </a:rPr>
              <a:t>sakura</a:t>
            </a:r>
            <a:r>
              <a:rPr lang="en-US" altLang="zh-CN" dirty="0">
                <a:latin typeface="Times New Roman" panose="02020603050405020304" pitchFamily="18" charset="0"/>
                <a:cs typeface="Times New Roman" panose="02020603050405020304" pitchFamily="18" charset="0"/>
              </a:rPr>
              <a:t>, 2024. All rights reserved.</a:t>
            </a:r>
            <a:endParaRPr lang="zh-CN" altLang="en-US" dirty="0">
              <a:latin typeface="Times New Roman" panose="02020603050405020304" pitchFamily="18" charset="0"/>
              <a:cs typeface="Times New Roman" panose="02020603050405020304" pitchFamily="18" charset="0"/>
            </a:endParaRPr>
          </a:p>
        </p:txBody>
      </p:sp>
      <p:sp>
        <p:nvSpPr>
          <p:cNvPr id="3" name="矩形 2"/>
          <p:cNvSpPr/>
          <p:nvPr/>
        </p:nvSpPr>
        <p:spPr>
          <a:xfrm>
            <a:off x="271952" y="1157180"/>
            <a:ext cx="7818268" cy="369332"/>
          </a:xfrm>
          <a:prstGeom prst="rect">
            <a:avLst/>
          </a:prstGeom>
        </p:spPr>
        <p:txBody>
          <a:bodyPr wrap="square">
            <a:spAutoFit/>
          </a:bodyPr>
          <a:lstStyle/>
          <a:p>
            <a:r>
              <a:rPr lang="en-US" altLang="zh-CN" dirty="0">
                <a:latin typeface="Times New Roman" panose="02020603050405020304" pitchFamily="18" charset="0"/>
                <a:cs typeface="Times New Roman" panose="02020603050405020304" pitchFamily="18" charset="0"/>
              </a:rPr>
              <a:t>We obtain uncertainties on the predictions by computing a </a:t>
            </a:r>
            <a:r>
              <a:rPr lang="en-US" altLang="zh-CN" dirty="0" err="1">
                <a:latin typeface="Times New Roman" panose="02020603050405020304" pitchFamily="18" charset="0"/>
                <a:cs typeface="Times New Roman" panose="02020603050405020304" pitchFamily="18" charset="0"/>
              </a:rPr>
              <a:t>MCDropout</a:t>
            </a:r>
            <a:r>
              <a:rPr lang="en-US" altLang="zh-CN" dirty="0">
                <a:latin typeface="Times New Roman" panose="02020603050405020304" pitchFamily="18" charset="0"/>
                <a:cs typeface="Times New Roman" panose="02020603050405020304" pitchFamily="18" charset="0"/>
              </a:rPr>
              <a:t>.</a:t>
            </a:r>
            <a:endParaRPr lang="zh-CN" altLang="en-US" dirty="0">
              <a:latin typeface="Times New Roman" panose="02020603050405020304" pitchFamily="18" charset="0"/>
              <a:cs typeface="Times New Roman" panose="02020603050405020304" pitchFamily="18" charset="0"/>
            </a:endParaRPr>
          </a:p>
        </p:txBody>
      </p:sp>
      <p:pic>
        <p:nvPicPr>
          <p:cNvPr id="7" name="图片 6"/>
          <p:cNvPicPr>
            <a:picLocks noChangeAspect="1"/>
          </p:cNvPicPr>
          <p:nvPr/>
        </p:nvPicPr>
        <p:blipFill>
          <a:blip r:embed="rId2"/>
          <a:stretch>
            <a:fillRect/>
          </a:stretch>
        </p:blipFill>
        <p:spPr>
          <a:xfrm>
            <a:off x="271952" y="1526512"/>
            <a:ext cx="10636561" cy="471240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1536658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B4E82792-E343-BD52-B5A4-831CCC22C2C0}"/>
              </a:ext>
            </a:extLst>
          </p:cNvPr>
          <p:cNvSpPr txBox="1"/>
          <p:nvPr/>
        </p:nvSpPr>
        <p:spPr>
          <a:xfrm>
            <a:off x="271952" y="449294"/>
            <a:ext cx="9259975" cy="707886"/>
          </a:xfrm>
          <a:prstGeom prst="rect">
            <a:avLst/>
          </a:prstGeom>
          <a:noFill/>
        </p:spPr>
        <p:txBody>
          <a:bodyPr wrap="square" rtlCol="0">
            <a:spAutoFit/>
          </a:bodyPr>
          <a:lstStyle/>
          <a:p>
            <a:r>
              <a:rPr lang="en-US" altLang="zh-CN" sz="4000" b="1" dirty="0">
                <a:latin typeface="Times New Roman" panose="02020603050405020304" pitchFamily="18" charset="0"/>
                <a:cs typeface="Times New Roman" panose="02020603050405020304" pitchFamily="18" charset="0"/>
              </a:rPr>
              <a:t>Recall the Task for Ariel Data Challenge</a:t>
            </a:r>
          </a:p>
        </p:txBody>
      </p:sp>
      <p:sp>
        <p:nvSpPr>
          <p:cNvPr id="3" name="矩形 2">
            <a:extLst>
              <a:ext uri="{FF2B5EF4-FFF2-40B4-BE49-F238E27FC236}">
                <a16:creationId xmlns:a16="http://schemas.microsoft.com/office/drawing/2014/main" id="{C6DAB742-4F8F-45C0-5ECF-3779D341A81F}"/>
              </a:ext>
            </a:extLst>
          </p:cNvPr>
          <p:cNvSpPr/>
          <p:nvPr/>
        </p:nvSpPr>
        <p:spPr>
          <a:xfrm>
            <a:off x="7792975" y="6488668"/>
            <a:ext cx="4399025" cy="369332"/>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rPr>
              <a:t>© </a:t>
            </a:r>
            <a:r>
              <a:rPr lang="en-US" altLang="zh-CN" dirty="0" err="1">
                <a:latin typeface="Times New Roman" panose="02020603050405020304" pitchFamily="18" charset="0"/>
                <a:cs typeface="Times New Roman" panose="02020603050405020304" pitchFamily="18" charset="0"/>
              </a:rPr>
              <a:t>kaggle</a:t>
            </a:r>
            <a:r>
              <a:rPr lang="zh-CN" altLang="en-US" dirty="0">
                <a:latin typeface="Times New Roman" panose="02020603050405020304" pitchFamily="18" charset="0"/>
                <a:cs typeface="Times New Roman" panose="02020603050405020304" pitchFamily="18" charset="0"/>
              </a:rPr>
              <a:t>君</a:t>
            </a:r>
            <a:r>
              <a:rPr lang="en-US" altLang="zh-CN" dirty="0">
                <a:latin typeface="Times New Roman" panose="02020603050405020304" pitchFamily="18" charset="0"/>
                <a:cs typeface="Times New Roman" panose="02020603050405020304" pitchFamily="18" charset="0"/>
              </a:rPr>
              <a:t>-</a:t>
            </a:r>
            <a:r>
              <a:rPr lang="en-US" altLang="zh-CN" dirty="0" err="1">
                <a:latin typeface="Times New Roman" panose="02020603050405020304" pitchFamily="18" charset="0"/>
                <a:cs typeface="Times New Roman" panose="02020603050405020304" pitchFamily="18" charset="0"/>
              </a:rPr>
              <a:t>sakura</a:t>
            </a:r>
            <a:r>
              <a:rPr lang="en-US" altLang="zh-CN" dirty="0">
                <a:latin typeface="Times New Roman" panose="02020603050405020304" pitchFamily="18" charset="0"/>
                <a:cs typeface="Times New Roman" panose="02020603050405020304" pitchFamily="18" charset="0"/>
              </a:rPr>
              <a:t>, 2024. All rights reserved.</a:t>
            </a:r>
            <a:endParaRPr lang="zh-CN" alt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89604351-5B3B-54CF-7857-214C3908DC5A}"/>
                  </a:ext>
                </a:extLst>
              </p:cNvPr>
              <p:cNvSpPr txBox="1"/>
              <p:nvPr/>
            </p:nvSpPr>
            <p:spPr>
              <a:xfrm>
                <a:off x="951081" y="1442931"/>
                <a:ext cx="7368310" cy="4567148"/>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The challenge's primary objective is to process these exposures to produce a single, clean spectrum for each exoplanet, summarizing the</a:t>
                </a:r>
                <a:r>
                  <a:rPr lang="zh-CN" altLang="en-US" dirty="0">
                    <a:latin typeface="微软雅黑" panose="020B0503020204020204" pitchFamily="34" charset="-122"/>
                    <a:ea typeface="微软雅黑" panose="020B0503020204020204" pitchFamily="34" charset="-122"/>
                  </a:rPr>
                  <a:t> </a:t>
                </a:r>
                <a14:m>
                  <m:oMath xmlns:m="http://schemas.openxmlformats.org/officeDocument/2006/math">
                    <m:sSub>
                      <m:sSubPr>
                        <m:ctrlPr>
                          <a:rPr lang="en-US" altLang="zh-CN" b="0" i="1" dirty="0" smtClean="0">
                            <a:latin typeface="Cambria Math" panose="02040503050406030204" pitchFamily="18" charset="0"/>
                            <a:ea typeface="微软雅黑" panose="020B0503020204020204" pitchFamily="34" charset="-122"/>
                          </a:rPr>
                        </m:ctrlPr>
                      </m:sSubPr>
                      <m:e>
                        <m:r>
                          <a:rPr lang="zh-CN" altLang="en-US" i="1" dirty="0" smtClean="0">
                            <a:latin typeface="Cambria Math" panose="02040503050406030204" pitchFamily="18" charset="0"/>
                            <a:ea typeface="微软雅黑" panose="020B0503020204020204" pitchFamily="34" charset="-122"/>
                          </a:rPr>
                          <m:t>𝑟</m:t>
                        </m:r>
                      </m:e>
                      <m:sub>
                        <m:r>
                          <a:rPr lang="zh-CN" altLang="en-US" i="1" dirty="0" smtClean="0">
                            <a:latin typeface="Cambria Math" panose="02040503050406030204" pitchFamily="18" charset="0"/>
                            <a:ea typeface="微软雅黑" panose="020B0503020204020204" pitchFamily="34" charset="-122"/>
                          </a:rPr>
                          <m:t>𝑝</m:t>
                        </m:r>
                      </m:sub>
                    </m:sSub>
                  </m:oMath>
                </a14:m>
                <a:r>
                  <a:rPr lang="en-US" altLang="zh-CN" dirty="0">
                    <a:latin typeface="微软雅黑" panose="020B0503020204020204" pitchFamily="34" charset="-122"/>
                    <a:ea typeface="微软雅黑" panose="020B0503020204020204" pitchFamily="34" charset="-122"/>
                  </a:rPr>
                  <a:t>/</a:t>
                </a:r>
                <a14:m>
                  <m:oMath xmlns:m="http://schemas.openxmlformats.org/officeDocument/2006/math">
                    <m:sSub>
                      <m:sSubPr>
                        <m:ctrlPr>
                          <a:rPr lang="en-US" altLang="zh-CN" b="0" i="1" dirty="0" smtClean="0">
                            <a:latin typeface="Cambria Math" panose="02040503050406030204" pitchFamily="18" charset="0"/>
                            <a:ea typeface="微软雅黑" panose="020B0503020204020204" pitchFamily="34" charset="-122"/>
                          </a:rPr>
                        </m:ctrlPr>
                      </m:sSubPr>
                      <m:e>
                        <m:r>
                          <a:rPr lang="zh-CN" altLang="en-US" i="1" dirty="0" smtClean="0">
                            <a:latin typeface="Cambria Math" panose="02040503050406030204" pitchFamily="18" charset="0"/>
                            <a:ea typeface="微软雅黑" panose="020B0503020204020204" pitchFamily="34" charset="-122"/>
                          </a:rPr>
                          <m:t>𝑟</m:t>
                        </m:r>
                      </m:e>
                      <m:sub>
                        <m:r>
                          <a:rPr lang="en-US" altLang="zh-CN" b="0" i="1" dirty="0" smtClean="0">
                            <a:latin typeface="Cambria Math" panose="02040503050406030204" pitchFamily="18" charset="0"/>
                            <a:ea typeface="微软雅黑" panose="020B0503020204020204" pitchFamily="34" charset="-122"/>
                          </a:rPr>
                          <m:t>𝑠</m:t>
                        </m:r>
                      </m:sub>
                    </m:sSub>
                  </m:oMath>
                </a14:m>
                <a:r>
                  <a:rPr lang="en-US" altLang="zh-CN" dirty="0">
                    <a:latin typeface="Times New Roman" panose="02020603050405020304" pitchFamily="18" charset="0"/>
                    <a:cs typeface="Times New Roman" panose="02020603050405020304" pitchFamily="18" charset="0"/>
                  </a:rPr>
                  <a:t> values across all wavelengths.</a:t>
                </a:r>
              </a:p>
              <a:p>
                <a:r>
                  <a:rPr lang="zh-CN" altLang="en-US" dirty="0">
                    <a:latin typeface="微软雅黑" panose="020B0503020204020204" pitchFamily="34" charset="-122"/>
                    <a:ea typeface="微软雅黑" panose="020B0503020204020204" pitchFamily="34" charset="-122"/>
                  </a:rPr>
                  <a:t>挑战的主要目标是处理这些曝光数据，为每个系外行星生成一个干净的单一光谱，汇总所有波长下的 </a:t>
                </a:r>
                <a14:m>
                  <m:oMath xmlns:m="http://schemas.openxmlformats.org/officeDocument/2006/math">
                    <m:sSub>
                      <m:sSubPr>
                        <m:ctrlPr>
                          <a:rPr lang="en-US" altLang="zh-CN" b="0" i="1" dirty="0" smtClean="0">
                            <a:latin typeface="Cambria Math" panose="02040503050406030204" pitchFamily="18" charset="0"/>
                            <a:ea typeface="微软雅黑" panose="020B0503020204020204" pitchFamily="34" charset="-122"/>
                          </a:rPr>
                        </m:ctrlPr>
                      </m:sSubPr>
                      <m:e>
                        <m:r>
                          <a:rPr lang="zh-CN" altLang="en-US" i="1" dirty="0" smtClean="0">
                            <a:latin typeface="Cambria Math" panose="02040503050406030204" pitchFamily="18" charset="0"/>
                            <a:ea typeface="微软雅黑" panose="020B0503020204020204" pitchFamily="34" charset="-122"/>
                          </a:rPr>
                          <m:t>𝑟</m:t>
                        </m:r>
                      </m:e>
                      <m:sub>
                        <m:r>
                          <a:rPr lang="zh-CN" altLang="en-US" i="1" dirty="0" smtClean="0">
                            <a:latin typeface="Cambria Math" panose="02040503050406030204" pitchFamily="18" charset="0"/>
                            <a:ea typeface="微软雅黑" panose="020B0503020204020204" pitchFamily="34" charset="-122"/>
                          </a:rPr>
                          <m:t>𝑝</m:t>
                        </m:r>
                      </m:sub>
                    </m:sSub>
                  </m:oMath>
                </a14:m>
                <a:r>
                  <a:rPr lang="en-US" altLang="zh-CN" dirty="0">
                    <a:latin typeface="微软雅黑" panose="020B0503020204020204" pitchFamily="34" charset="-122"/>
                    <a:ea typeface="微软雅黑" panose="020B0503020204020204" pitchFamily="34" charset="-122"/>
                  </a:rPr>
                  <a:t>/</a:t>
                </a:r>
                <a14:m>
                  <m:oMath xmlns:m="http://schemas.openxmlformats.org/officeDocument/2006/math">
                    <m:sSub>
                      <m:sSubPr>
                        <m:ctrlPr>
                          <a:rPr lang="en-US" altLang="zh-CN" b="0" i="1" dirty="0" smtClean="0">
                            <a:latin typeface="Cambria Math" panose="02040503050406030204" pitchFamily="18" charset="0"/>
                            <a:ea typeface="微软雅黑" panose="020B0503020204020204" pitchFamily="34" charset="-122"/>
                          </a:rPr>
                        </m:ctrlPr>
                      </m:sSubPr>
                      <m:e>
                        <m:r>
                          <a:rPr lang="zh-CN" altLang="en-US" i="1" dirty="0" smtClean="0">
                            <a:latin typeface="Cambria Math" panose="02040503050406030204" pitchFamily="18" charset="0"/>
                            <a:ea typeface="微软雅黑" panose="020B0503020204020204" pitchFamily="34" charset="-122"/>
                          </a:rPr>
                          <m:t>𝑟</m:t>
                        </m:r>
                      </m:e>
                      <m:sub>
                        <m:r>
                          <a:rPr lang="en-US" altLang="zh-CN" b="0" i="1" dirty="0" smtClean="0">
                            <a:latin typeface="Cambria Math" panose="02040503050406030204" pitchFamily="18" charset="0"/>
                            <a:ea typeface="微软雅黑" panose="020B0503020204020204" pitchFamily="34" charset="-122"/>
                          </a:rPr>
                          <m:t>𝑠</m:t>
                        </m:r>
                      </m:sub>
                    </m:sSub>
                  </m:oMath>
                </a14:m>
                <a:r>
                  <a:rPr lang="zh-CN" altLang="en-US" dirty="0">
                    <a:latin typeface="微软雅黑" panose="020B0503020204020204" pitchFamily="34" charset="-122"/>
                    <a:ea typeface="微软雅黑" panose="020B0503020204020204" pitchFamily="34" charset="-122"/>
                  </a:rPr>
                  <a:t>值。</a:t>
                </a:r>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The exposure are subject to noises and the images or spectrum are not perfect. The Jitter noise has a complex signature that the ML model should recognize to produce a better spectra.</a:t>
                </a:r>
              </a:p>
              <a:p>
                <a:r>
                  <a:rPr lang="zh-CN" altLang="en-US" dirty="0">
                    <a:latin typeface="微软雅黑" panose="020B0503020204020204" pitchFamily="34" charset="-122"/>
                    <a:ea typeface="微软雅黑" panose="020B0503020204020204" pitchFamily="34" charset="-122"/>
                  </a:rPr>
                  <a:t>图像或光谱并不完美。抖动噪声具有复杂的特征，机器学习模型需要识别这些特征以生成更好的光谱。</a:t>
                </a:r>
                <a:endParaRPr lang="en-US" altLang="zh-CN" dirty="0">
                  <a:latin typeface="微软雅黑" panose="020B0503020204020204" pitchFamily="34" charset="-122"/>
                  <a:ea typeface="微软雅黑" panose="020B0503020204020204" pitchFamily="34" charset="-122"/>
                </a:endParaRPr>
              </a:p>
              <a:p>
                <a:endParaRPr lang="zh-CN" altLang="en-US" dirty="0"/>
              </a:p>
              <a:p>
                <a:r>
                  <a:rPr lang="en-US" altLang="zh-CN" dirty="0">
                    <a:latin typeface="Times New Roman" panose="02020603050405020304" pitchFamily="18" charset="0"/>
                    <a:cs typeface="Times New Roman" panose="02020603050405020304" pitchFamily="18" charset="0"/>
                  </a:rPr>
                  <a:t>Different techniques are possible and are up to the participant imagination to produce a novel (and hopefully better) solution to this task.</a:t>
                </a:r>
              </a:p>
              <a:p>
                <a:r>
                  <a:rPr lang="zh-CN" altLang="en-US" dirty="0">
                    <a:latin typeface="微软雅黑" panose="020B0503020204020204" pitchFamily="34" charset="-122"/>
                    <a:ea typeface="微软雅黑" panose="020B0503020204020204" pitchFamily="34" charset="-122"/>
                  </a:rPr>
                  <a:t>这些曝光数据受到噪声的影响，可以使用不同的技术，参与者可以发挥想象力，提出一种新颖（并且希望更好）的解决方案来完成这一任务。</a:t>
                </a:r>
              </a:p>
            </p:txBody>
          </p:sp>
        </mc:Choice>
        <mc:Fallback xmlns="">
          <p:sp>
            <p:nvSpPr>
              <p:cNvPr id="7" name="文本框 6">
                <a:extLst>
                  <a:ext uri="{FF2B5EF4-FFF2-40B4-BE49-F238E27FC236}">
                    <a16:creationId xmlns:a16="http://schemas.microsoft.com/office/drawing/2014/main" id="{89604351-5B3B-54CF-7857-214C3908DC5A}"/>
                  </a:ext>
                </a:extLst>
              </p:cNvPr>
              <p:cNvSpPr txBox="1">
                <a:spLocks noRot="1" noChangeAspect="1" noMove="1" noResize="1" noEditPoints="1" noAdjustHandles="1" noChangeArrowheads="1" noChangeShapeType="1" noTextEdit="1"/>
              </p:cNvSpPr>
              <p:nvPr/>
            </p:nvSpPr>
            <p:spPr>
              <a:xfrm>
                <a:off x="951081" y="1442931"/>
                <a:ext cx="7368310" cy="4567148"/>
              </a:xfrm>
              <a:prstGeom prst="rect">
                <a:avLst/>
              </a:prstGeom>
              <a:blipFill>
                <a:blip r:embed="rId2"/>
                <a:stretch>
                  <a:fillRect l="-662" t="-801" r="-993" b="-1202"/>
                </a:stretch>
              </a:blipFill>
            </p:spPr>
            <p:txBody>
              <a:bodyPr/>
              <a:lstStyle/>
              <a:p>
                <a:r>
                  <a:rPr lang="zh-CN" altLang="en-US">
                    <a:noFill/>
                  </a:rPr>
                  <a:t> </a:t>
                </a:r>
              </a:p>
            </p:txBody>
          </p:sp>
        </mc:Fallback>
      </mc:AlternateContent>
      <p:pic>
        <p:nvPicPr>
          <p:cNvPr id="8" name="图片 7">
            <a:extLst>
              <a:ext uri="{FF2B5EF4-FFF2-40B4-BE49-F238E27FC236}">
                <a16:creationId xmlns:a16="http://schemas.microsoft.com/office/drawing/2014/main" id="{B6D0285E-06D1-4E81-89E6-CB4265C25EEA}"/>
              </a:ext>
            </a:extLst>
          </p:cNvPr>
          <p:cNvPicPr>
            <a:picLocks noChangeAspect="1"/>
          </p:cNvPicPr>
          <p:nvPr/>
        </p:nvPicPr>
        <p:blipFill rotWithShape="1">
          <a:blip r:embed="rId3"/>
          <a:srcRect l="2727" t="10599" r="63720" b="42002"/>
          <a:stretch/>
        </p:blipFill>
        <p:spPr>
          <a:xfrm>
            <a:off x="9008050" y="1442931"/>
            <a:ext cx="1936407" cy="1355356"/>
          </a:xfrm>
          <a:prstGeom prst="rect">
            <a:avLst/>
          </a:prstGeom>
          <a:ln>
            <a:noFill/>
          </a:ln>
          <a:effectLst>
            <a:outerShdw blurRad="292100" dist="139700" dir="2700000" algn="tl" rotWithShape="0">
              <a:srgbClr val="333333">
                <a:alpha val="65000"/>
              </a:srgbClr>
            </a:outerShdw>
          </a:effectLst>
        </p:spPr>
      </p:pic>
      <p:pic>
        <p:nvPicPr>
          <p:cNvPr id="9" name="图片 8">
            <a:extLst>
              <a:ext uri="{FF2B5EF4-FFF2-40B4-BE49-F238E27FC236}">
                <a16:creationId xmlns:a16="http://schemas.microsoft.com/office/drawing/2014/main" id="{39B9B2B0-D421-1DC6-C342-33A23A501DAF}"/>
              </a:ext>
            </a:extLst>
          </p:cNvPr>
          <p:cNvPicPr>
            <a:picLocks noChangeAspect="1"/>
          </p:cNvPicPr>
          <p:nvPr/>
        </p:nvPicPr>
        <p:blipFill rotWithShape="1">
          <a:blip r:embed="rId3"/>
          <a:srcRect l="36280" t="10599" r="30729" b="42002"/>
          <a:stretch/>
        </p:blipFill>
        <p:spPr>
          <a:xfrm>
            <a:off x="9040516" y="2929093"/>
            <a:ext cx="1903941" cy="1355356"/>
          </a:xfrm>
          <a:prstGeom prst="rect">
            <a:avLst/>
          </a:prstGeom>
          <a:ln>
            <a:noFill/>
          </a:ln>
          <a:effectLst>
            <a:outerShdw blurRad="292100" dist="139700" dir="2700000" algn="tl" rotWithShape="0">
              <a:srgbClr val="333333">
                <a:alpha val="65000"/>
              </a:srgbClr>
            </a:outerShdw>
          </a:effectLst>
        </p:spPr>
      </p:pic>
      <p:pic>
        <p:nvPicPr>
          <p:cNvPr id="10" name="图片 9">
            <a:extLst>
              <a:ext uri="{FF2B5EF4-FFF2-40B4-BE49-F238E27FC236}">
                <a16:creationId xmlns:a16="http://schemas.microsoft.com/office/drawing/2014/main" id="{6450B91F-6390-980C-9905-E609EF8BA482}"/>
              </a:ext>
            </a:extLst>
          </p:cNvPr>
          <p:cNvPicPr>
            <a:picLocks noChangeAspect="1"/>
          </p:cNvPicPr>
          <p:nvPr/>
        </p:nvPicPr>
        <p:blipFill rotWithShape="1">
          <a:blip r:embed="rId3"/>
          <a:srcRect l="67810" t="10599" r="1289" b="42002"/>
          <a:stretch/>
        </p:blipFill>
        <p:spPr>
          <a:xfrm>
            <a:off x="9040516" y="4415255"/>
            <a:ext cx="1903941" cy="144700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464195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359200" y="1692127"/>
            <a:ext cx="6044410" cy="4117806"/>
          </a:xfrm>
          <a:prstGeom prst="rect">
            <a:avLst/>
          </a:prstGeom>
          <a:ln>
            <a:noFill/>
          </a:ln>
          <a:effectLst>
            <a:outerShdw blurRad="292100" dist="139700" dir="2700000" algn="tl" rotWithShape="0">
              <a:srgbClr val="333333">
                <a:alpha val="65000"/>
              </a:srgbClr>
            </a:outerShdw>
          </a:effectLst>
        </p:spPr>
      </p:pic>
      <p:sp>
        <p:nvSpPr>
          <p:cNvPr id="3" name="文本框 2">
            <a:extLst>
              <a:ext uri="{FF2B5EF4-FFF2-40B4-BE49-F238E27FC236}">
                <a16:creationId xmlns:a16="http://schemas.microsoft.com/office/drawing/2014/main" id="{9E80646F-7E8F-0A15-71DF-C266F08E2CEC}"/>
              </a:ext>
            </a:extLst>
          </p:cNvPr>
          <p:cNvSpPr txBox="1"/>
          <p:nvPr/>
        </p:nvSpPr>
        <p:spPr>
          <a:xfrm>
            <a:off x="271952" y="449294"/>
            <a:ext cx="9259975" cy="707886"/>
          </a:xfrm>
          <a:prstGeom prst="rect">
            <a:avLst/>
          </a:prstGeom>
          <a:noFill/>
        </p:spPr>
        <p:txBody>
          <a:bodyPr wrap="square" rtlCol="0">
            <a:spAutoFit/>
          </a:bodyPr>
          <a:lstStyle/>
          <a:p>
            <a:r>
              <a:rPr lang="en-US" altLang="zh-CN" sz="4000" b="1" dirty="0" err="1">
                <a:latin typeface="Times New Roman" panose="02020603050405020304" pitchFamily="18" charset="0"/>
                <a:cs typeface="Times New Roman" panose="02020603050405020304" pitchFamily="18" charset="0"/>
              </a:rPr>
              <a:t>Postprocessing</a:t>
            </a:r>
            <a:r>
              <a:rPr lang="en-US" altLang="zh-CN" sz="4000" b="1" dirty="0">
                <a:latin typeface="Times New Roman" panose="02020603050405020304" pitchFamily="18" charset="0"/>
                <a:cs typeface="Times New Roman" panose="02020603050405020304" pitchFamily="18" charset="0"/>
              </a:rPr>
              <a:t> and </a:t>
            </a:r>
            <a:r>
              <a:rPr lang="en-US" altLang="zh-CN" sz="4000" b="1" dirty="0" err="1">
                <a:latin typeface="Times New Roman" panose="02020603050405020304" pitchFamily="18" charset="0"/>
                <a:cs typeface="Times New Roman" panose="02020603050405020304" pitchFamily="18" charset="0"/>
              </a:rPr>
              <a:t>Visualisation</a:t>
            </a:r>
            <a:endParaRPr lang="en-US" altLang="zh-CN" sz="4000" b="1" dirty="0">
              <a:latin typeface="Times New Roman" panose="02020603050405020304" pitchFamily="18" charset="0"/>
              <a:cs typeface="Times New Roman" panose="02020603050405020304" pitchFamily="18" charset="0"/>
            </a:endParaRPr>
          </a:p>
        </p:txBody>
      </p:sp>
      <p:pic>
        <p:nvPicPr>
          <p:cNvPr id="4" name="图片 3"/>
          <p:cNvPicPr>
            <a:picLocks noChangeAspect="1"/>
          </p:cNvPicPr>
          <p:nvPr/>
        </p:nvPicPr>
        <p:blipFill>
          <a:blip r:embed="rId3"/>
          <a:stretch>
            <a:fillRect/>
          </a:stretch>
        </p:blipFill>
        <p:spPr>
          <a:xfrm>
            <a:off x="6593890" y="1692127"/>
            <a:ext cx="5285272" cy="4117806"/>
          </a:xfrm>
          <a:prstGeom prst="rect">
            <a:avLst/>
          </a:prstGeom>
          <a:ln>
            <a:noFill/>
          </a:ln>
          <a:effectLst>
            <a:outerShdw blurRad="292100" dist="139700" dir="2700000" algn="tl" rotWithShape="0">
              <a:srgbClr val="333333">
                <a:alpha val="65000"/>
              </a:srgbClr>
            </a:outerShdw>
          </a:effectLst>
        </p:spPr>
      </p:pic>
      <p:sp>
        <p:nvSpPr>
          <p:cNvPr id="5" name="矩形 4">
            <a:extLst>
              <a:ext uri="{FF2B5EF4-FFF2-40B4-BE49-F238E27FC236}">
                <a16:creationId xmlns:a16="http://schemas.microsoft.com/office/drawing/2014/main" id="{7C29FD27-0EE7-62DD-0143-4B63B102193D}"/>
              </a:ext>
            </a:extLst>
          </p:cNvPr>
          <p:cNvSpPr/>
          <p:nvPr/>
        </p:nvSpPr>
        <p:spPr>
          <a:xfrm>
            <a:off x="7792975" y="6488668"/>
            <a:ext cx="4399025" cy="369332"/>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rPr>
              <a:t>© </a:t>
            </a:r>
            <a:r>
              <a:rPr lang="en-US" altLang="zh-CN" dirty="0" err="1">
                <a:latin typeface="Times New Roman" panose="02020603050405020304" pitchFamily="18" charset="0"/>
                <a:cs typeface="Times New Roman" panose="02020603050405020304" pitchFamily="18" charset="0"/>
              </a:rPr>
              <a:t>kaggle</a:t>
            </a:r>
            <a:r>
              <a:rPr lang="zh-CN" altLang="en-US" dirty="0">
                <a:latin typeface="Times New Roman" panose="02020603050405020304" pitchFamily="18" charset="0"/>
                <a:cs typeface="Times New Roman" panose="02020603050405020304" pitchFamily="18" charset="0"/>
              </a:rPr>
              <a:t>君</a:t>
            </a:r>
            <a:r>
              <a:rPr lang="en-US" altLang="zh-CN" dirty="0">
                <a:latin typeface="Times New Roman" panose="02020603050405020304" pitchFamily="18" charset="0"/>
                <a:cs typeface="Times New Roman" panose="02020603050405020304" pitchFamily="18" charset="0"/>
              </a:rPr>
              <a:t>-</a:t>
            </a:r>
            <a:r>
              <a:rPr lang="en-US" altLang="zh-CN" dirty="0" err="1">
                <a:latin typeface="Times New Roman" panose="02020603050405020304" pitchFamily="18" charset="0"/>
                <a:cs typeface="Times New Roman" panose="02020603050405020304" pitchFamily="18" charset="0"/>
              </a:rPr>
              <a:t>sakura</a:t>
            </a:r>
            <a:r>
              <a:rPr lang="en-US" altLang="zh-CN" dirty="0">
                <a:latin typeface="Times New Roman" panose="02020603050405020304" pitchFamily="18" charset="0"/>
                <a:cs typeface="Times New Roman" panose="02020603050405020304" pitchFamily="18" charset="0"/>
              </a:rPr>
              <a:t>, 2024. All rights reserved.</a:t>
            </a:r>
            <a:endParaRPr lang="zh-CN" altLang="en-US" dirty="0">
              <a:latin typeface="Times New Roman" panose="02020603050405020304" pitchFamily="18" charset="0"/>
              <a:cs typeface="Times New Roman" panose="02020603050405020304" pitchFamily="18" charset="0"/>
            </a:endParaRPr>
          </a:p>
        </p:txBody>
      </p:sp>
      <p:sp>
        <p:nvSpPr>
          <p:cNvPr id="6" name="文本框 5">
            <a:extLst>
              <a:ext uri="{FF2B5EF4-FFF2-40B4-BE49-F238E27FC236}">
                <a16:creationId xmlns:a16="http://schemas.microsoft.com/office/drawing/2014/main" id="{0887F065-9C72-D475-300B-8DF44E2A9C86}"/>
              </a:ext>
            </a:extLst>
          </p:cNvPr>
          <p:cNvSpPr txBox="1"/>
          <p:nvPr/>
        </p:nvSpPr>
        <p:spPr>
          <a:xfrm>
            <a:off x="7067481" y="2236266"/>
            <a:ext cx="4928891" cy="369332"/>
          </a:xfrm>
          <a:prstGeom prst="rect">
            <a:avLst/>
          </a:prstGeom>
          <a:solidFill>
            <a:schemeClr val="bg1"/>
          </a:solidFill>
        </p:spPr>
        <p:txBody>
          <a:bodyPr wrap="square">
            <a:spAutoFit/>
          </a:bodyPr>
          <a:lstStyle/>
          <a:p>
            <a:r>
              <a:rPr lang="en-US" altLang="zh-CN" b="0" i="0" dirty="0">
                <a:effectLst/>
                <a:latin typeface="Times New Roman" panose="02020603050405020304" pitchFamily="18" charset="0"/>
                <a:cs typeface="Times New Roman" panose="02020603050405020304" pitchFamily="18" charset="0"/>
              </a:rPr>
              <a:t>This visualized picture confused me, just ignore it.</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916763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9E80646F-7E8F-0A15-71DF-C266F08E2CEC}"/>
              </a:ext>
            </a:extLst>
          </p:cNvPr>
          <p:cNvSpPr txBox="1"/>
          <p:nvPr/>
        </p:nvSpPr>
        <p:spPr>
          <a:xfrm>
            <a:off x="271952" y="449294"/>
            <a:ext cx="9259975" cy="707886"/>
          </a:xfrm>
          <a:prstGeom prst="rect">
            <a:avLst/>
          </a:prstGeom>
          <a:noFill/>
        </p:spPr>
        <p:txBody>
          <a:bodyPr wrap="square" rtlCol="0">
            <a:spAutoFit/>
          </a:bodyPr>
          <a:lstStyle/>
          <a:p>
            <a:r>
              <a:rPr lang="en-US" altLang="zh-CN" sz="4000" b="1" dirty="0" err="1">
                <a:latin typeface="Times New Roman" panose="02020603050405020304" pitchFamily="18" charset="0"/>
                <a:cs typeface="Times New Roman" panose="02020603050405020304" pitchFamily="18" charset="0"/>
              </a:rPr>
              <a:t>Postprocessing</a:t>
            </a:r>
            <a:r>
              <a:rPr lang="en-US" altLang="zh-CN" sz="4000" b="1" dirty="0">
                <a:latin typeface="Times New Roman" panose="02020603050405020304" pitchFamily="18" charset="0"/>
                <a:cs typeface="Times New Roman" panose="02020603050405020304" pitchFamily="18" charset="0"/>
              </a:rPr>
              <a:t> and </a:t>
            </a:r>
            <a:r>
              <a:rPr lang="en-US" altLang="zh-CN" sz="4000" b="1" dirty="0" err="1">
                <a:latin typeface="Times New Roman" panose="02020603050405020304" pitchFamily="18" charset="0"/>
                <a:cs typeface="Times New Roman" panose="02020603050405020304" pitchFamily="18" charset="0"/>
              </a:rPr>
              <a:t>Visualisation</a:t>
            </a:r>
            <a:endParaRPr lang="en-US" altLang="zh-CN" sz="4000" b="1" dirty="0">
              <a:latin typeface="Times New Roman" panose="02020603050405020304" pitchFamily="18" charset="0"/>
              <a:cs typeface="Times New Roman" panose="02020603050405020304" pitchFamily="18" charset="0"/>
            </a:endParaRPr>
          </a:p>
        </p:txBody>
      </p:sp>
      <p:pic>
        <p:nvPicPr>
          <p:cNvPr id="6" name="图片 5"/>
          <p:cNvPicPr>
            <a:picLocks noChangeAspect="1"/>
          </p:cNvPicPr>
          <p:nvPr/>
        </p:nvPicPr>
        <p:blipFill>
          <a:blip r:embed="rId2"/>
          <a:stretch>
            <a:fillRect/>
          </a:stretch>
        </p:blipFill>
        <p:spPr>
          <a:xfrm>
            <a:off x="6095427" y="1760873"/>
            <a:ext cx="5400962" cy="4296432"/>
          </a:xfrm>
          <a:prstGeom prst="rect">
            <a:avLst/>
          </a:prstGeom>
          <a:ln>
            <a:noFill/>
          </a:ln>
          <a:effectLst>
            <a:outerShdw blurRad="292100" dist="139700" dir="2700000" algn="tl" rotWithShape="0">
              <a:srgbClr val="333333">
                <a:alpha val="65000"/>
              </a:srgbClr>
            </a:outerShdw>
          </a:effectLst>
        </p:spPr>
      </p:pic>
      <p:pic>
        <p:nvPicPr>
          <p:cNvPr id="5" name="图片 4"/>
          <p:cNvPicPr>
            <a:picLocks noChangeAspect="1"/>
          </p:cNvPicPr>
          <p:nvPr/>
        </p:nvPicPr>
        <p:blipFill>
          <a:blip r:embed="rId3"/>
          <a:stretch>
            <a:fillRect/>
          </a:stretch>
        </p:blipFill>
        <p:spPr>
          <a:xfrm>
            <a:off x="349245" y="1386999"/>
            <a:ext cx="5036154" cy="1790310"/>
          </a:xfrm>
          <a:prstGeom prst="rect">
            <a:avLst/>
          </a:prstGeom>
          <a:ln>
            <a:noFill/>
          </a:ln>
          <a:effectLst>
            <a:outerShdw blurRad="292100" dist="139700" dir="2700000" algn="tl" rotWithShape="0">
              <a:srgbClr val="333333">
                <a:alpha val="65000"/>
              </a:srgbClr>
            </a:outerShdw>
          </a:effectLst>
        </p:spPr>
      </p:pic>
      <p:sp>
        <p:nvSpPr>
          <p:cNvPr id="11" name="矩形 10">
            <a:extLst>
              <a:ext uri="{FF2B5EF4-FFF2-40B4-BE49-F238E27FC236}">
                <a16:creationId xmlns:a16="http://schemas.microsoft.com/office/drawing/2014/main" id="{7C29FD27-0EE7-62DD-0143-4B63B102193D}"/>
              </a:ext>
            </a:extLst>
          </p:cNvPr>
          <p:cNvSpPr/>
          <p:nvPr/>
        </p:nvSpPr>
        <p:spPr>
          <a:xfrm>
            <a:off x="7792975" y="6488668"/>
            <a:ext cx="4399025" cy="369332"/>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rPr>
              <a:t>© </a:t>
            </a:r>
            <a:r>
              <a:rPr lang="en-US" altLang="zh-CN" dirty="0" err="1">
                <a:latin typeface="Times New Roman" panose="02020603050405020304" pitchFamily="18" charset="0"/>
                <a:cs typeface="Times New Roman" panose="02020603050405020304" pitchFamily="18" charset="0"/>
              </a:rPr>
              <a:t>kaggle</a:t>
            </a:r>
            <a:r>
              <a:rPr lang="zh-CN" altLang="en-US" dirty="0">
                <a:latin typeface="Times New Roman" panose="02020603050405020304" pitchFamily="18" charset="0"/>
                <a:cs typeface="Times New Roman" panose="02020603050405020304" pitchFamily="18" charset="0"/>
              </a:rPr>
              <a:t>君</a:t>
            </a:r>
            <a:r>
              <a:rPr lang="en-US" altLang="zh-CN" dirty="0">
                <a:latin typeface="Times New Roman" panose="02020603050405020304" pitchFamily="18" charset="0"/>
                <a:cs typeface="Times New Roman" panose="02020603050405020304" pitchFamily="18" charset="0"/>
              </a:rPr>
              <a:t>-</a:t>
            </a:r>
            <a:r>
              <a:rPr lang="en-US" altLang="zh-CN" dirty="0" err="1">
                <a:latin typeface="Times New Roman" panose="02020603050405020304" pitchFamily="18" charset="0"/>
                <a:cs typeface="Times New Roman" panose="02020603050405020304" pitchFamily="18" charset="0"/>
              </a:rPr>
              <a:t>sakura</a:t>
            </a:r>
            <a:r>
              <a:rPr lang="en-US" altLang="zh-CN" dirty="0">
                <a:latin typeface="Times New Roman" panose="02020603050405020304" pitchFamily="18" charset="0"/>
                <a:cs typeface="Times New Roman" panose="02020603050405020304" pitchFamily="18" charset="0"/>
              </a:rPr>
              <a:t>, 2024. All rights reserved.</a:t>
            </a:r>
            <a:endParaRPr lang="zh-CN" altLang="en-US" dirty="0">
              <a:latin typeface="Times New Roman" panose="02020603050405020304" pitchFamily="18" charset="0"/>
              <a:cs typeface="Times New Roman" panose="02020603050405020304" pitchFamily="18" charset="0"/>
            </a:endParaRPr>
          </a:p>
        </p:txBody>
      </p:sp>
      <p:sp>
        <p:nvSpPr>
          <p:cNvPr id="2" name="矩形 1">
            <a:extLst>
              <a:ext uri="{FF2B5EF4-FFF2-40B4-BE49-F238E27FC236}">
                <a16:creationId xmlns:a16="http://schemas.microsoft.com/office/drawing/2014/main" id="{D61A41B2-EB3E-F143-45F0-C8B15D65BAFE}"/>
              </a:ext>
            </a:extLst>
          </p:cNvPr>
          <p:cNvSpPr/>
          <p:nvPr/>
        </p:nvSpPr>
        <p:spPr>
          <a:xfrm>
            <a:off x="1333500" y="2282154"/>
            <a:ext cx="510540" cy="14862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a:extLst>
              <a:ext uri="{FF2B5EF4-FFF2-40B4-BE49-F238E27FC236}">
                <a16:creationId xmlns:a16="http://schemas.microsoft.com/office/drawing/2014/main" id="{128407AB-2F16-FA0B-D976-4F8A960C14EE}"/>
              </a:ext>
            </a:extLst>
          </p:cNvPr>
          <p:cNvSpPr txBox="1"/>
          <p:nvPr/>
        </p:nvSpPr>
        <p:spPr>
          <a:xfrm>
            <a:off x="2057400" y="2217967"/>
            <a:ext cx="4419600" cy="276999"/>
          </a:xfrm>
          <a:prstGeom prst="rect">
            <a:avLst/>
          </a:prstGeom>
          <a:noFill/>
        </p:spPr>
        <p:txBody>
          <a:bodyPr wrap="square" rtlCol="0">
            <a:spAutoFit/>
          </a:bodyPr>
          <a:lstStyle/>
          <a:p>
            <a:r>
              <a:rPr lang="en-US" altLang="zh-CN" sz="1200" dirty="0" err="1">
                <a:latin typeface="Times New Roman" panose="02020603050405020304" pitchFamily="18" charset="0"/>
                <a:cs typeface="Times New Roman" panose="02020603050405020304" pitchFamily="18" charset="0"/>
              </a:rPr>
              <a:t>np.arrange</a:t>
            </a:r>
            <a:r>
              <a:rPr lang="en-US" altLang="zh-CN" sz="1200" dirty="0">
                <a:latin typeface="Times New Roman" panose="02020603050405020304" pitchFamily="18" charset="0"/>
                <a:cs typeface="Times New Roman" panose="02020603050405020304" pitchFamily="18" charset="0"/>
              </a:rPr>
              <a:t>(</a:t>
            </a:r>
            <a:r>
              <a:rPr lang="en-US" altLang="zh-CN" sz="1200" dirty="0" err="1">
                <a:latin typeface="Times New Roman" panose="02020603050405020304" pitchFamily="18" charset="0"/>
                <a:cs typeface="Times New Roman" panose="02020603050405020304" pitchFamily="18" charset="0"/>
              </a:rPr>
              <a:t>len</a:t>
            </a:r>
            <a:r>
              <a:rPr lang="en-US" altLang="zh-CN" sz="1200" dirty="0">
                <a:latin typeface="Times New Roman" panose="02020603050405020304" pitchFamily="18" charset="0"/>
                <a:cs typeface="Times New Roman" panose="02020603050405020304" pitchFamily="18" charset="0"/>
              </a:rPr>
              <a:t>(wavelength))</a:t>
            </a:r>
            <a:endParaRPr lang="zh-CN" altLang="en-US" sz="1200" dirty="0">
              <a:latin typeface="Times New Roman" panose="02020603050405020304" pitchFamily="18" charset="0"/>
              <a:cs typeface="Times New Roman" panose="02020603050405020304" pitchFamily="18" charset="0"/>
            </a:endParaRPr>
          </a:p>
        </p:txBody>
      </p:sp>
      <p:cxnSp>
        <p:nvCxnSpPr>
          <p:cNvPr id="13" name="直接箭头连接符 12">
            <a:extLst>
              <a:ext uri="{FF2B5EF4-FFF2-40B4-BE49-F238E27FC236}">
                <a16:creationId xmlns:a16="http://schemas.microsoft.com/office/drawing/2014/main" id="{62E2C5B6-D7B5-3C93-62B3-90AA3C3C5D7B}"/>
              </a:ext>
            </a:extLst>
          </p:cNvPr>
          <p:cNvCxnSpPr>
            <a:stCxn id="2" idx="3"/>
            <a:endCxn id="4" idx="1"/>
          </p:cNvCxnSpPr>
          <p:nvPr/>
        </p:nvCxnSpPr>
        <p:spPr>
          <a:xfrm>
            <a:off x="1844040" y="2356467"/>
            <a:ext cx="21336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14" name="图片 13">
            <a:extLst>
              <a:ext uri="{FF2B5EF4-FFF2-40B4-BE49-F238E27FC236}">
                <a16:creationId xmlns:a16="http://schemas.microsoft.com/office/drawing/2014/main" id="{66B51F8C-CEC2-61CD-203D-39B4B96FC5F2}"/>
              </a:ext>
            </a:extLst>
          </p:cNvPr>
          <p:cNvPicPr>
            <a:picLocks noChangeAspect="1"/>
          </p:cNvPicPr>
          <p:nvPr/>
        </p:nvPicPr>
        <p:blipFill rotWithShape="1">
          <a:blip r:embed="rId4"/>
          <a:srcRect l="67810" t="10599" r="1289" b="42002"/>
          <a:stretch/>
        </p:blipFill>
        <p:spPr>
          <a:xfrm>
            <a:off x="838623" y="3429000"/>
            <a:ext cx="3548649" cy="2696987"/>
          </a:xfrm>
          <a:prstGeom prst="rect">
            <a:avLst/>
          </a:prstGeom>
          <a:ln>
            <a:noFill/>
          </a:ln>
          <a:effectLst>
            <a:outerShdw blurRad="292100" dist="139700" dir="2700000" algn="tl" rotWithShape="0">
              <a:srgbClr val="333333">
                <a:alpha val="65000"/>
              </a:srgbClr>
            </a:outerShdw>
          </a:effectLst>
        </p:spPr>
      </p:pic>
      <p:sp>
        <p:nvSpPr>
          <p:cNvPr id="15" name="文本框 14">
            <a:extLst>
              <a:ext uri="{FF2B5EF4-FFF2-40B4-BE49-F238E27FC236}">
                <a16:creationId xmlns:a16="http://schemas.microsoft.com/office/drawing/2014/main" id="{1ADDECFA-8BF7-BE77-8C40-51226EF4AAD1}"/>
              </a:ext>
            </a:extLst>
          </p:cNvPr>
          <p:cNvSpPr txBox="1"/>
          <p:nvPr/>
        </p:nvSpPr>
        <p:spPr>
          <a:xfrm>
            <a:off x="634146" y="3778372"/>
            <a:ext cx="4131818" cy="276999"/>
          </a:xfrm>
          <a:prstGeom prst="rect">
            <a:avLst/>
          </a:prstGeom>
          <a:solidFill>
            <a:schemeClr val="bg1"/>
          </a:solidFill>
          <a:ln>
            <a:solidFill>
              <a:srgbClr val="FF0000"/>
            </a:solidFill>
          </a:ln>
        </p:spPr>
        <p:txBody>
          <a:bodyPr wrap="square" rtlCol="0">
            <a:spAutoFit/>
          </a:bodyPr>
          <a:lstStyle/>
          <a:p>
            <a:r>
              <a:rPr lang="en-US" altLang="zh-CN" sz="1200" dirty="0">
                <a:latin typeface="Times New Roman" panose="02020603050405020304" pitchFamily="18" charset="0"/>
                <a:cs typeface="Times New Roman" panose="02020603050405020304" pitchFamily="18" charset="0"/>
              </a:rPr>
              <a:t>Uncertainty should be displayed as box style like this example.</a:t>
            </a:r>
            <a:endParaRPr lang="zh-CN" altLang="en-US" sz="1200" dirty="0">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17" name="文本框 16">
                <a:extLst>
                  <a:ext uri="{FF2B5EF4-FFF2-40B4-BE49-F238E27FC236}">
                    <a16:creationId xmlns:a16="http://schemas.microsoft.com/office/drawing/2014/main" id="{4921A5E6-F8A6-198D-7243-C1522F2104DE}"/>
                  </a:ext>
                </a:extLst>
              </p:cNvPr>
              <p:cNvSpPr txBox="1"/>
              <p:nvPr/>
            </p:nvSpPr>
            <p:spPr>
              <a:xfrm>
                <a:off x="5783417" y="1139431"/>
                <a:ext cx="5494183" cy="543803"/>
              </a:xfrm>
              <a:prstGeom prst="rect">
                <a:avLst/>
              </a:prstGeom>
              <a:solidFill>
                <a:schemeClr val="bg1"/>
              </a:solidFill>
              <a:ln>
                <a:solidFill>
                  <a:srgbClr val="FF0000"/>
                </a:solidFill>
              </a:ln>
            </p:spPr>
            <p:txBody>
              <a:bodyPr wrap="square" rtlCol="0">
                <a:spAutoFit/>
              </a:bodyPr>
              <a:lstStyle/>
              <a:p>
                <a:r>
                  <a:rPr lang="en-US" altLang="zh-CN" sz="1200" dirty="0">
                    <a:latin typeface="Times New Roman" panose="02020603050405020304" pitchFamily="18" charset="0"/>
                    <a:cs typeface="Times New Roman" panose="02020603050405020304" pitchFamily="18" charset="0"/>
                  </a:rPr>
                  <a:t>The value in this plot is not a standard </a:t>
                </a:r>
                <a14:m>
                  <m:oMath xmlns:m="http://schemas.openxmlformats.org/officeDocument/2006/math">
                    <m:sSup>
                      <m:sSupPr>
                        <m:ctrlPr>
                          <a:rPr lang="en-US" altLang="zh-CN" sz="1200" i="1" smtClean="0">
                            <a:latin typeface="Cambria Math" panose="02040503050406030204" pitchFamily="18" charset="0"/>
                          </a:rPr>
                        </m:ctrlPr>
                      </m:sSupPr>
                      <m:e>
                        <m:d>
                          <m:dPr>
                            <m:begChr m:val=""/>
                            <m:ctrlPr>
                              <a:rPr lang="en-US" altLang="zh-CN" sz="1200" i="1">
                                <a:latin typeface="Cambria Math" panose="02040503050406030204" pitchFamily="18" charset="0"/>
                              </a:rPr>
                            </m:ctrlPr>
                          </m:dPr>
                          <m:e>
                            <m:d>
                              <m:dPr>
                                <m:endChr m:val=""/>
                                <m:ctrlPr>
                                  <a:rPr lang="en-US" altLang="zh-CN" sz="1200" i="1">
                                    <a:latin typeface="Cambria Math" panose="02040503050406030204" pitchFamily="18" charset="0"/>
                                  </a:rPr>
                                </m:ctrlPr>
                              </m:dPr>
                              <m:e>
                                <m:f>
                                  <m:fPr>
                                    <m:ctrlPr>
                                      <a:rPr lang="en-US" altLang="zh-CN" sz="1200" i="1">
                                        <a:latin typeface="Cambria Math" panose="02040503050406030204" pitchFamily="18" charset="0"/>
                                      </a:rPr>
                                    </m:ctrlPr>
                                  </m:fPr>
                                  <m:num>
                                    <m:sSub>
                                      <m:sSubPr>
                                        <m:ctrlPr>
                                          <a:rPr lang="en-US" altLang="zh-CN" sz="1200" i="1" dirty="0">
                                            <a:latin typeface="Cambria Math" panose="02040503050406030204" pitchFamily="18" charset="0"/>
                                            <a:ea typeface="微软雅黑" panose="020B0503020204020204" pitchFamily="34" charset="-122"/>
                                          </a:rPr>
                                        </m:ctrlPr>
                                      </m:sSubPr>
                                      <m:e>
                                        <m:r>
                                          <a:rPr lang="zh-CN" altLang="en-US" sz="1200" i="1" dirty="0">
                                            <a:latin typeface="Cambria Math" panose="02040503050406030204" pitchFamily="18" charset="0"/>
                                            <a:ea typeface="微软雅黑" panose="020B0503020204020204" pitchFamily="34" charset="-122"/>
                                          </a:rPr>
                                          <m:t>𝑟</m:t>
                                        </m:r>
                                      </m:e>
                                      <m:sub>
                                        <m:r>
                                          <a:rPr lang="zh-CN" altLang="en-US" sz="1200" i="1" dirty="0">
                                            <a:latin typeface="Cambria Math" panose="02040503050406030204" pitchFamily="18" charset="0"/>
                                            <a:ea typeface="微软雅黑" panose="020B0503020204020204" pitchFamily="34" charset="-122"/>
                                          </a:rPr>
                                          <m:t>𝑝</m:t>
                                        </m:r>
                                      </m:sub>
                                    </m:sSub>
                                  </m:num>
                                  <m:den>
                                    <m:sSub>
                                      <m:sSubPr>
                                        <m:ctrlPr>
                                          <a:rPr lang="en-US" altLang="zh-CN" sz="1200" i="1" dirty="0">
                                            <a:latin typeface="Cambria Math" panose="02040503050406030204" pitchFamily="18" charset="0"/>
                                            <a:ea typeface="微软雅黑" panose="020B0503020204020204" pitchFamily="34" charset="-122"/>
                                          </a:rPr>
                                        </m:ctrlPr>
                                      </m:sSubPr>
                                      <m:e>
                                        <m:r>
                                          <a:rPr lang="zh-CN" altLang="en-US" sz="1200" i="1" dirty="0">
                                            <a:latin typeface="Cambria Math" panose="02040503050406030204" pitchFamily="18" charset="0"/>
                                            <a:ea typeface="微软雅黑" panose="020B0503020204020204" pitchFamily="34" charset="-122"/>
                                          </a:rPr>
                                          <m:t>𝑟</m:t>
                                        </m:r>
                                      </m:e>
                                      <m:sub>
                                        <m:r>
                                          <a:rPr lang="en-US" altLang="zh-CN" sz="1200" i="1" dirty="0">
                                            <a:latin typeface="Cambria Math" panose="02040503050406030204" pitchFamily="18" charset="0"/>
                                            <a:ea typeface="微软雅黑" panose="020B0503020204020204" pitchFamily="34" charset="-122"/>
                                          </a:rPr>
                                          <m:t>𝑠</m:t>
                                        </m:r>
                                      </m:sub>
                                    </m:sSub>
                                  </m:den>
                                </m:f>
                              </m:e>
                            </m:d>
                          </m:e>
                        </m:d>
                      </m:e>
                      <m:sup>
                        <m:r>
                          <a:rPr lang="en-US" altLang="zh-CN" sz="1200" i="1">
                            <a:latin typeface="Cambria Math" panose="02040503050406030204" pitchFamily="18" charset="0"/>
                          </a:rPr>
                          <m:t>2</m:t>
                        </m:r>
                      </m:sup>
                    </m:sSup>
                  </m:oMath>
                </a14:m>
                <a:r>
                  <a:rPr lang="en-US" altLang="zh-CN" sz="1200" dirty="0">
                    <a:latin typeface="Times New Roman" panose="02020603050405020304" pitchFamily="18" charset="0"/>
                    <a:cs typeface="Times New Roman" panose="02020603050405020304" pitchFamily="18" charset="0"/>
                  </a:rPr>
                  <a:t>, we need norm back and add mean later.</a:t>
                </a:r>
                <a:endParaRPr lang="zh-CN" altLang="en-US" sz="1200" dirty="0">
                  <a:latin typeface="Times New Roman" panose="02020603050405020304" pitchFamily="18" charset="0"/>
                  <a:cs typeface="Times New Roman" panose="02020603050405020304" pitchFamily="18" charset="0"/>
                </a:endParaRPr>
              </a:p>
            </p:txBody>
          </p:sp>
        </mc:Choice>
        <mc:Fallback>
          <p:sp>
            <p:nvSpPr>
              <p:cNvPr id="17" name="文本框 16">
                <a:extLst>
                  <a:ext uri="{FF2B5EF4-FFF2-40B4-BE49-F238E27FC236}">
                    <a16:creationId xmlns:a16="http://schemas.microsoft.com/office/drawing/2014/main" id="{4921A5E6-F8A6-198D-7243-C1522F2104DE}"/>
                  </a:ext>
                </a:extLst>
              </p:cNvPr>
              <p:cNvSpPr txBox="1">
                <a:spLocks noRot="1" noChangeAspect="1" noMove="1" noResize="1" noEditPoints="1" noAdjustHandles="1" noChangeArrowheads="1" noChangeShapeType="1" noTextEdit="1"/>
              </p:cNvSpPr>
              <p:nvPr/>
            </p:nvSpPr>
            <p:spPr>
              <a:xfrm>
                <a:off x="5783417" y="1139431"/>
                <a:ext cx="5494183" cy="543803"/>
              </a:xfrm>
              <a:prstGeom prst="rect">
                <a:avLst/>
              </a:prstGeom>
              <a:blipFill>
                <a:blip r:embed="rId5"/>
                <a:stretch>
                  <a:fillRect t="-156044" b="-237363"/>
                </a:stretch>
              </a:blipFill>
              <a:ln>
                <a:solidFill>
                  <a:srgbClr val="FF0000"/>
                </a:solidFill>
              </a:ln>
            </p:spPr>
            <p:txBody>
              <a:bodyPr/>
              <a:lstStyle/>
              <a:p>
                <a:r>
                  <a:rPr lang="zh-CN" altLang="en-US">
                    <a:noFill/>
                  </a:rPr>
                  <a:t> </a:t>
                </a:r>
              </a:p>
            </p:txBody>
          </p:sp>
        </mc:Fallback>
      </mc:AlternateContent>
    </p:spTree>
    <p:extLst>
      <p:ext uri="{BB962C8B-B14F-4D97-AF65-F5344CB8AC3E}">
        <p14:creationId xmlns:p14="http://schemas.microsoft.com/office/powerpoint/2010/main" val="3242588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9E80646F-7E8F-0A15-71DF-C266F08E2CEC}"/>
              </a:ext>
            </a:extLst>
          </p:cNvPr>
          <p:cNvSpPr txBox="1"/>
          <p:nvPr/>
        </p:nvSpPr>
        <p:spPr>
          <a:xfrm>
            <a:off x="271952" y="449294"/>
            <a:ext cx="13034473" cy="646331"/>
          </a:xfrm>
          <a:prstGeom prst="rect">
            <a:avLst/>
          </a:prstGeom>
          <a:noFill/>
        </p:spPr>
        <p:txBody>
          <a:bodyPr wrap="square" rtlCol="0">
            <a:spAutoFit/>
          </a:bodyPr>
          <a:lstStyle/>
          <a:p>
            <a:r>
              <a:rPr lang="en-US" altLang="zh-CN" sz="3600" b="1" dirty="0">
                <a:latin typeface="Times New Roman" panose="02020603050405020304" pitchFamily="18" charset="0"/>
                <a:cs typeface="Times New Roman" panose="02020603050405020304" pitchFamily="18" charset="0"/>
              </a:rPr>
              <a:t>Results</a:t>
            </a:r>
          </a:p>
        </p:txBody>
      </p:sp>
      <p:sp>
        <p:nvSpPr>
          <p:cNvPr id="3" name="矩形 2">
            <a:extLst>
              <a:ext uri="{FF2B5EF4-FFF2-40B4-BE49-F238E27FC236}">
                <a16:creationId xmlns:a16="http://schemas.microsoft.com/office/drawing/2014/main" id="{7C29FD27-0EE7-62DD-0143-4B63B102193D}"/>
              </a:ext>
            </a:extLst>
          </p:cNvPr>
          <p:cNvSpPr/>
          <p:nvPr/>
        </p:nvSpPr>
        <p:spPr>
          <a:xfrm>
            <a:off x="7792975" y="6488668"/>
            <a:ext cx="4399025" cy="369332"/>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rPr>
              <a:t>© </a:t>
            </a:r>
            <a:r>
              <a:rPr lang="en-US" altLang="zh-CN" dirty="0" err="1">
                <a:latin typeface="Times New Roman" panose="02020603050405020304" pitchFamily="18" charset="0"/>
                <a:cs typeface="Times New Roman" panose="02020603050405020304" pitchFamily="18" charset="0"/>
              </a:rPr>
              <a:t>kaggle</a:t>
            </a:r>
            <a:r>
              <a:rPr lang="zh-CN" altLang="en-US" dirty="0">
                <a:latin typeface="Times New Roman" panose="02020603050405020304" pitchFamily="18" charset="0"/>
                <a:cs typeface="Times New Roman" panose="02020603050405020304" pitchFamily="18" charset="0"/>
              </a:rPr>
              <a:t>君</a:t>
            </a:r>
            <a:r>
              <a:rPr lang="en-US" altLang="zh-CN" dirty="0">
                <a:latin typeface="Times New Roman" panose="02020603050405020304" pitchFamily="18" charset="0"/>
                <a:cs typeface="Times New Roman" panose="02020603050405020304" pitchFamily="18" charset="0"/>
              </a:rPr>
              <a:t>-</a:t>
            </a:r>
            <a:r>
              <a:rPr lang="en-US" altLang="zh-CN" dirty="0" err="1">
                <a:latin typeface="Times New Roman" panose="02020603050405020304" pitchFamily="18" charset="0"/>
                <a:cs typeface="Times New Roman" panose="02020603050405020304" pitchFamily="18" charset="0"/>
              </a:rPr>
              <a:t>sakura</a:t>
            </a:r>
            <a:r>
              <a:rPr lang="en-US" altLang="zh-CN" dirty="0">
                <a:latin typeface="Times New Roman" panose="02020603050405020304" pitchFamily="18" charset="0"/>
                <a:cs typeface="Times New Roman" panose="02020603050405020304" pitchFamily="18" charset="0"/>
              </a:rPr>
              <a:t>, 2024. All rights reserved.</a:t>
            </a:r>
            <a:endParaRPr lang="zh-CN" altLang="en-US" dirty="0">
              <a:latin typeface="Times New Roman" panose="02020603050405020304" pitchFamily="18" charset="0"/>
              <a:cs typeface="Times New Roman" panose="02020603050405020304" pitchFamily="18" charset="0"/>
            </a:endParaRPr>
          </a:p>
        </p:txBody>
      </p:sp>
      <p:pic>
        <p:nvPicPr>
          <p:cNvPr id="4" name="图片 3"/>
          <p:cNvPicPr>
            <a:picLocks noChangeAspect="1"/>
          </p:cNvPicPr>
          <p:nvPr/>
        </p:nvPicPr>
        <p:blipFill>
          <a:blip r:embed="rId2"/>
          <a:stretch>
            <a:fillRect/>
          </a:stretch>
        </p:blipFill>
        <p:spPr>
          <a:xfrm>
            <a:off x="327992" y="1352444"/>
            <a:ext cx="4550235" cy="781156"/>
          </a:xfrm>
          <a:prstGeom prst="rect">
            <a:avLst/>
          </a:prstGeom>
          <a:ln>
            <a:noFill/>
          </a:ln>
          <a:effectLst>
            <a:outerShdw blurRad="292100" dist="139700" dir="2700000" algn="tl" rotWithShape="0">
              <a:srgbClr val="333333">
                <a:alpha val="65000"/>
              </a:srgbClr>
            </a:outerShdw>
          </a:effectLst>
        </p:spPr>
      </p:pic>
      <p:pic>
        <p:nvPicPr>
          <p:cNvPr id="5" name="图片 4"/>
          <p:cNvPicPr>
            <a:picLocks noChangeAspect="1"/>
          </p:cNvPicPr>
          <p:nvPr/>
        </p:nvPicPr>
        <p:blipFill>
          <a:blip r:embed="rId3"/>
          <a:stretch>
            <a:fillRect/>
          </a:stretch>
        </p:blipFill>
        <p:spPr>
          <a:xfrm>
            <a:off x="309655" y="2241715"/>
            <a:ext cx="4586908" cy="4036718"/>
          </a:xfrm>
          <a:prstGeom prst="rect">
            <a:avLst/>
          </a:prstGeom>
          <a:ln>
            <a:noFill/>
          </a:ln>
          <a:effectLst>
            <a:outerShdw blurRad="292100" dist="139700" dir="2700000" algn="tl" rotWithShape="0">
              <a:srgbClr val="333333">
                <a:alpha val="65000"/>
              </a:srgbClr>
            </a:outerShdw>
          </a:effectLst>
        </p:spPr>
      </p:pic>
      <p:pic>
        <p:nvPicPr>
          <p:cNvPr id="6" name="图片 5"/>
          <p:cNvPicPr>
            <a:picLocks noChangeAspect="1"/>
          </p:cNvPicPr>
          <p:nvPr/>
        </p:nvPicPr>
        <p:blipFill>
          <a:blip r:embed="rId4"/>
          <a:stretch>
            <a:fillRect/>
          </a:stretch>
        </p:blipFill>
        <p:spPr>
          <a:xfrm>
            <a:off x="5057776" y="1352444"/>
            <a:ext cx="6819900" cy="4925989"/>
          </a:xfrm>
          <a:prstGeom prst="rect">
            <a:avLst/>
          </a:prstGeom>
          <a:ln>
            <a:noFill/>
          </a:ln>
          <a:effectLst>
            <a:outerShdw blurRad="292100" dist="139700" dir="2700000" algn="tl" rotWithShape="0">
              <a:srgbClr val="333333">
                <a:alpha val="65000"/>
              </a:srgbClr>
            </a:outerShdw>
          </a:effectLst>
        </p:spPr>
      </p:pic>
      <p:sp>
        <p:nvSpPr>
          <p:cNvPr id="7" name="矩形 6">
            <a:extLst>
              <a:ext uri="{FF2B5EF4-FFF2-40B4-BE49-F238E27FC236}">
                <a16:creationId xmlns:a16="http://schemas.microsoft.com/office/drawing/2014/main" id="{8484FA95-935E-DC46-FB52-AE44A8D3F6E7}"/>
              </a:ext>
            </a:extLst>
          </p:cNvPr>
          <p:cNvSpPr/>
          <p:nvPr/>
        </p:nvSpPr>
        <p:spPr>
          <a:xfrm>
            <a:off x="1490519" y="3066878"/>
            <a:ext cx="510540" cy="14862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4DA1501A-512D-0695-7D94-5B3A992CA350}"/>
              </a:ext>
            </a:extLst>
          </p:cNvPr>
          <p:cNvSpPr txBox="1"/>
          <p:nvPr/>
        </p:nvSpPr>
        <p:spPr>
          <a:xfrm>
            <a:off x="2214419" y="3002691"/>
            <a:ext cx="4419600" cy="276999"/>
          </a:xfrm>
          <a:prstGeom prst="rect">
            <a:avLst/>
          </a:prstGeom>
          <a:noFill/>
        </p:spPr>
        <p:txBody>
          <a:bodyPr wrap="square" rtlCol="0">
            <a:spAutoFit/>
          </a:bodyPr>
          <a:lstStyle/>
          <a:p>
            <a:r>
              <a:rPr lang="en-US" altLang="zh-CN" sz="1200" dirty="0" err="1">
                <a:latin typeface="Times New Roman" panose="02020603050405020304" pitchFamily="18" charset="0"/>
                <a:cs typeface="Times New Roman" panose="02020603050405020304" pitchFamily="18" charset="0"/>
              </a:rPr>
              <a:t>np.arrange</a:t>
            </a:r>
            <a:r>
              <a:rPr lang="en-US" altLang="zh-CN" sz="1200" dirty="0">
                <a:latin typeface="Times New Roman" panose="02020603050405020304" pitchFamily="18" charset="0"/>
                <a:cs typeface="Times New Roman" panose="02020603050405020304" pitchFamily="18" charset="0"/>
              </a:rPr>
              <a:t>(</a:t>
            </a:r>
            <a:r>
              <a:rPr lang="en-US" altLang="zh-CN" sz="1200" dirty="0" err="1">
                <a:latin typeface="Times New Roman" panose="02020603050405020304" pitchFamily="18" charset="0"/>
                <a:cs typeface="Times New Roman" panose="02020603050405020304" pitchFamily="18" charset="0"/>
              </a:rPr>
              <a:t>len</a:t>
            </a:r>
            <a:r>
              <a:rPr lang="en-US" altLang="zh-CN" sz="1200" dirty="0">
                <a:latin typeface="Times New Roman" panose="02020603050405020304" pitchFamily="18" charset="0"/>
                <a:cs typeface="Times New Roman" panose="02020603050405020304" pitchFamily="18" charset="0"/>
              </a:rPr>
              <a:t>(wavelength))</a:t>
            </a:r>
            <a:endParaRPr lang="zh-CN" altLang="en-US" sz="1200" dirty="0">
              <a:latin typeface="Times New Roman" panose="02020603050405020304" pitchFamily="18" charset="0"/>
              <a:cs typeface="Times New Roman" panose="02020603050405020304" pitchFamily="18" charset="0"/>
            </a:endParaRPr>
          </a:p>
        </p:txBody>
      </p:sp>
      <p:cxnSp>
        <p:nvCxnSpPr>
          <p:cNvPr id="9" name="直接箭头连接符 8">
            <a:extLst>
              <a:ext uri="{FF2B5EF4-FFF2-40B4-BE49-F238E27FC236}">
                <a16:creationId xmlns:a16="http://schemas.microsoft.com/office/drawing/2014/main" id="{5B2C6C37-1040-72DE-D415-D68806774B65}"/>
              </a:ext>
            </a:extLst>
          </p:cNvPr>
          <p:cNvCxnSpPr>
            <a:stCxn id="7" idx="3"/>
            <a:endCxn id="8" idx="1"/>
          </p:cNvCxnSpPr>
          <p:nvPr/>
        </p:nvCxnSpPr>
        <p:spPr>
          <a:xfrm>
            <a:off x="2001059" y="3141191"/>
            <a:ext cx="21336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31935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7C29FD27-0EE7-62DD-0143-4B63B102193D}"/>
              </a:ext>
            </a:extLst>
          </p:cNvPr>
          <p:cNvSpPr/>
          <p:nvPr/>
        </p:nvSpPr>
        <p:spPr>
          <a:xfrm>
            <a:off x="7792975" y="6488668"/>
            <a:ext cx="4399025" cy="369332"/>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rPr>
              <a:t>© </a:t>
            </a:r>
            <a:r>
              <a:rPr lang="en-US" altLang="zh-CN" dirty="0" err="1">
                <a:latin typeface="Times New Roman" panose="02020603050405020304" pitchFamily="18" charset="0"/>
                <a:cs typeface="Times New Roman" panose="02020603050405020304" pitchFamily="18" charset="0"/>
              </a:rPr>
              <a:t>kaggle</a:t>
            </a:r>
            <a:r>
              <a:rPr lang="zh-CN" altLang="en-US" dirty="0">
                <a:latin typeface="Times New Roman" panose="02020603050405020304" pitchFamily="18" charset="0"/>
                <a:cs typeface="Times New Roman" panose="02020603050405020304" pitchFamily="18" charset="0"/>
              </a:rPr>
              <a:t>君</a:t>
            </a:r>
            <a:r>
              <a:rPr lang="en-US" altLang="zh-CN" dirty="0">
                <a:latin typeface="Times New Roman" panose="02020603050405020304" pitchFamily="18" charset="0"/>
                <a:cs typeface="Times New Roman" panose="02020603050405020304" pitchFamily="18" charset="0"/>
              </a:rPr>
              <a:t>-</a:t>
            </a:r>
            <a:r>
              <a:rPr lang="en-US" altLang="zh-CN" dirty="0" err="1">
                <a:latin typeface="Times New Roman" panose="02020603050405020304" pitchFamily="18" charset="0"/>
                <a:cs typeface="Times New Roman" panose="02020603050405020304" pitchFamily="18" charset="0"/>
              </a:rPr>
              <a:t>sakura</a:t>
            </a:r>
            <a:r>
              <a:rPr lang="en-US" altLang="zh-CN" dirty="0">
                <a:latin typeface="Times New Roman" panose="02020603050405020304" pitchFamily="18" charset="0"/>
                <a:cs typeface="Times New Roman" panose="02020603050405020304" pitchFamily="18" charset="0"/>
              </a:rPr>
              <a:t>, 2024. All rights reserved.</a:t>
            </a:r>
            <a:endParaRPr lang="zh-CN" altLang="en-US" dirty="0">
              <a:latin typeface="Times New Roman" panose="02020603050405020304" pitchFamily="18" charset="0"/>
              <a:cs typeface="Times New Roman" panose="02020603050405020304" pitchFamily="18" charset="0"/>
            </a:endParaRPr>
          </a:p>
        </p:txBody>
      </p:sp>
      <p:pic>
        <p:nvPicPr>
          <p:cNvPr id="7" name="图片 6"/>
          <p:cNvPicPr>
            <a:picLocks noChangeAspect="1"/>
          </p:cNvPicPr>
          <p:nvPr/>
        </p:nvPicPr>
        <p:blipFill>
          <a:blip r:embed="rId2"/>
          <a:stretch>
            <a:fillRect/>
          </a:stretch>
        </p:blipFill>
        <p:spPr>
          <a:xfrm>
            <a:off x="5719827" y="1105675"/>
            <a:ext cx="5627284" cy="5000624"/>
          </a:xfrm>
          <a:prstGeom prst="rect">
            <a:avLst/>
          </a:prstGeom>
          <a:ln>
            <a:noFill/>
          </a:ln>
          <a:effectLst>
            <a:outerShdw blurRad="292100" dist="139700" dir="2700000" algn="tl" rotWithShape="0">
              <a:srgbClr val="333333">
                <a:alpha val="65000"/>
              </a:srgbClr>
            </a:outerShdw>
          </a:effectLst>
        </p:spPr>
      </p:pic>
      <p:pic>
        <p:nvPicPr>
          <p:cNvPr id="8" name="图片 7"/>
          <p:cNvPicPr>
            <a:picLocks noChangeAspect="1"/>
          </p:cNvPicPr>
          <p:nvPr/>
        </p:nvPicPr>
        <p:blipFill>
          <a:blip r:embed="rId3"/>
          <a:stretch>
            <a:fillRect/>
          </a:stretch>
        </p:blipFill>
        <p:spPr>
          <a:xfrm>
            <a:off x="466724" y="1095625"/>
            <a:ext cx="5058331" cy="5010674"/>
          </a:xfrm>
          <a:prstGeom prst="rect">
            <a:avLst/>
          </a:prstGeom>
          <a:ln>
            <a:noFill/>
          </a:ln>
          <a:effectLst>
            <a:outerShdw blurRad="292100" dist="139700" dir="2700000" algn="tl" rotWithShape="0">
              <a:srgbClr val="333333">
                <a:alpha val="65000"/>
              </a:srgbClr>
            </a:outerShdw>
          </a:effectLst>
        </p:spPr>
      </p:pic>
      <p:pic>
        <p:nvPicPr>
          <p:cNvPr id="9" name="图片 8"/>
          <p:cNvPicPr>
            <a:picLocks noChangeAspect="1"/>
          </p:cNvPicPr>
          <p:nvPr/>
        </p:nvPicPr>
        <p:blipFill>
          <a:blip r:embed="rId4"/>
          <a:stretch>
            <a:fillRect/>
          </a:stretch>
        </p:blipFill>
        <p:spPr>
          <a:xfrm>
            <a:off x="652412" y="6250482"/>
            <a:ext cx="4686954" cy="438211"/>
          </a:xfrm>
          <a:prstGeom prst="rect">
            <a:avLst/>
          </a:prstGeom>
        </p:spPr>
      </p:pic>
      <p:sp>
        <p:nvSpPr>
          <p:cNvPr id="11" name="矩形 10"/>
          <p:cNvSpPr/>
          <p:nvPr/>
        </p:nvSpPr>
        <p:spPr>
          <a:xfrm>
            <a:off x="7268734" y="6130973"/>
            <a:ext cx="3502882" cy="369332"/>
          </a:xfrm>
          <a:prstGeom prst="rect">
            <a:avLst/>
          </a:prstGeom>
          <a:solidFill>
            <a:schemeClr val="bg1"/>
          </a:solidFill>
        </p:spPr>
        <p:txBody>
          <a:bodyPr wrap="none">
            <a:spAutoFit/>
          </a:bodyPr>
          <a:lstStyle/>
          <a:p>
            <a:r>
              <a:rPr lang="en-US" altLang="zh-CN" dirty="0">
                <a:latin typeface="Times New Roman" panose="02020603050405020304" pitchFamily="18" charset="0"/>
                <a:cs typeface="Times New Roman" panose="02020603050405020304" pitchFamily="18" charset="0"/>
              </a:rPr>
              <a:t>MSE :  105.53292849547191 ppm</a:t>
            </a:r>
            <a:endParaRPr lang="zh-CN" altLang="en-US" dirty="0">
              <a:latin typeface="Times New Roman" panose="02020603050405020304" pitchFamily="18" charset="0"/>
              <a:cs typeface="Times New Roman" panose="02020603050405020304" pitchFamily="18" charset="0"/>
            </a:endParaRPr>
          </a:p>
        </p:txBody>
      </p:sp>
      <p:sp>
        <p:nvSpPr>
          <p:cNvPr id="4" name="文本框 3">
            <a:extLst>
              <a:ext uri="{FF2B5EF4-FFF2-40B4-BE49-F238E27FC236}">
                <a16:creationId xmlns:a16="http://schemas.microsoft.com/office/drawing/2014/main" id="{D562183B-566B-4304-8E2A-B1AC1F0973A8}"/>
              </a:ext>
            </a:extLst>
          </p:cNvPr>
          <p:cNvSpPr txBox="1"/>
          <p:nvPr/>
        </p:nvSpPr>
        <p:spPr>
          <a:xfrm>
            <a:off x="6976924" y="2330922"/>
            <a:ext cx="3794692" cy="276999"/>
          </a:xfrm>
          <a:prstGeom prst="rect">
            <a:avLst/>
          </a:prstGeom>
          <a:solidFill>
            <a:schemeClr val="bg1"/>
          </a:solidFill>
          <a:ln>
            <a:solidFill>
              <a:srgbClr val="FF0000"/>
            </a:solidFill>
          </a:ln>
        </p:spPr>
        <p:txBody>
          <a:bodyPr wrap="square" rtlCol="0">
            <a:spAutoFit/>
          </a:bodyPr>
          <a:lstStyle/>
          <a:p>
            <a:r>
              <a:rPr lang="en-US" altLang="zh-CN" sz="1200" dirty="0">
                <a:latin typeface="Times New Roman" panose="02020603050405020304" pitchFamily="18" charset="0"/>
                <a:cs typeface="Times New Roman" panose="02020603050405020304" pitchFamily="18" charset="0"/>
              </a:rPr>
              <a:t>This plot style is bad. Use scatter plot or anything else.</a:t>
            </a:r>
            <a:endParaRPr lang="zh-CN" altLang="en-US" sz="1200" dirty="0">
              <a:latin typeface="Times New Roman" panose="02020603050405020304" pitchFamily="18" charset="0"/>
              <a:cs typeface="Times New Roman" panose="02020603050405020304" pitchFamily="18" charset="0"/>
            </a:endParaRPr>
          </a:p>
        </p:txBody>
      </p:sp>
      <p:sp>
        <p:nvSpPr>
          <p:cNvPr id="5" name="文本框 4">
            <a:extLst>
              <a:ext uri="{FF2B5EF4-FFF2-40B4-BE49-F238E27FC236}">
                <a16:creationId xmlns:a16="http://schemas.microsoft.com/office/drawing/2014/main" id="{7E5546D1-16AA-EB50-BE9F-35B4CD292AE2}"/>
              </a:ext>
            </a:extLst>
          </p:cNvPr>
          <p:cNvSpPr txBox="1"/>
          <p:nvPr/>
        </p:nvSpPr>
        <p:spPr>
          <a:xfrm>
            <a:off x="271952" y="449294"/>
            <a:ext cx="13034473" cy="646331"/>
          </a:xfrm>
          <a:prstGeom prst="rect">
            <a:avLst/>
          </a:prstGeom>
          <a:noFill/>
        </p:spPr>
        <p:txBody>
          <a:bodyPr wrap="square" rtlCol="0">
            <a:spAutoFit/>
          </a:bodyPr>
          <a:lstStyle/>
          <a:p>
            <a:r>
              <a:rPr lang="en-US" altLang="zh-CN" sz="3600" b="1" dirty="0">
                <a:latin typeface="Times New Roman" panose="02020603050405020304" pitchFamily="18" charset="0"/>
                <a:cs typeface="Times New Roman" panose="02020603050405020304" pitchFamily="18" charset="0"/>
              </a:rPr>
              <a:t>Results</a:t>
            </a:r>
          </a:p>
        </p:txBody>
      </p:sp>
    </p:spTree>
    <p:extLst>
      <p:ext uri="{BB962C8B-B14F-4D97-AF65-F5344CB8AC3E}">
        <p14:creationId xmlns:p14="http://schemas.microsoft.com/office/powerpoint/2010/main" val="383950749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04775" y="2638425"/>
            <a:ext cx="12192000" cy="1446550"/>
          </a:xfrm>
          <a:prstGeom prst="rect">
            <a:avLst/>
          </a:prstGeom>
          <a:noFill/>
        </p:spPr>
        <p:txBody>
          <a:bodyPr wrap="square" rtlCol="0">
            <a:spAutoFit/>
          </a:bodyPr>
          <a:lstStyle/>
          <a:p>
            <a:pPr algn="ctr"/>
            <a:r>
              <a:rPr lang="en-US" altLang="zh-CN" sz="8800" dirty="0">
                <a:latin typeface="Times New Roman" panose="02020603050405020304" pitchFamily="18" charset="0"/>
                <a:cs typeface="Times New Roman" panose="02020603050405020304" pitchFamily="18" charset="0"/>
              </a:rPr>
              <a:t>Thanks for listening!</a:t>
            </a:r>
            <a:endParaRPr lang="zh-CN" altLang="en-US" sz="8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379793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906EBE-9D57-904C-D08B-2B097A5A7772}"/>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C0BF7EB5-4959-1CB4-379E-0DFA5B86F006}"/>
              </a:ext>
            </a:extLst>
          </p:cNvPr>
          <p:cNvSpPr txBox="1"/>
          <p:nvPr/>
        </p:nvSpPr>
        <p:spPr>
          <a:xfrm>
            <a:off x="271952" y="449294"/>
            <a:ext cx="9259975" cy="707886"/>
          </a:xfrm>
          <a:prstGeom prst="rect">
            <a:avLst/>
          </a:prstGeom>
          <a:noFill/>
        </p:spPr>
        <p:txBody>
          <a:bodyPr wrap="square" rtlCol="0">
            <a:spAutoFit/>
          </a:bodyPr>
          <a:lstStyle/>
          <a:p>
            <a:r>
              <a:rPr lang="en-US" altLang="zh-CN" sz="4000" b="1" dirty="0">
                <a:latin typeface="Times New Roman" panose="02020603050405020304" pitchFamily="18" charset="0"/>
                <a:cs typeface="Times New Roman" panose="02020603050405020304" pitchFamily="18" charset="0"/>
              </a:rPr>
              <a:t>Calibration</a:t>
            </a:r>
          </a:p>
        </p:txBody>
      </p:sp>
      <p:sp>
        <p:nvSpPr>
          <p:cNvPr id="3" name="矩形 2">
            <a:extLst>
              <a:ext uri="{FF2B5EF4-FFF2-40B4-BE49-F238E27FC236}">
                <a16:creationId xmlns:a16="http://schemas.microsoft.com/office/drawing/2014/main" id="{B6150533-2F1A-FCE0-E1C1-C10691B7DF63}"/>
              </a:ext>
            </a:extLst>
          </p:cNvPr>
          <p:cNvSpPr/>
          <p:nvPr/>
        </p:nvSpPr>
        <p:spPr>
          <a:xfrm>
            <a:off x="7792975" y="6488668"/>
            <a:ext cx="4399025" cy="369332"/>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rPr>
              <a:t>© </a:t>
            </a:r>
            <a:r>
              <a:rPr lang="en-US" altLang="zh-CN" dirty="0" err="1">
                <a:latin typeface="Times New Roman" panose="02020603050405020304" pitchFamily="18" charset="0"/>
                <a:cs typeface="Times New Roman" panose="02020603050405020304" pitchFamily="18" charset="0"/>
              </a:rPr>
              <a:t>kaggle</a:t>
            </a:r>
            <a:r>
              <a:rPr lang="zh-CN" altLang="en-US" dirty="0">
                <a:latin typeface="Times New Roman" panose="02020603050405020304" pitchFamily="18" charset="0"/>
                <a:cs typeface="Times New Roman" panose="02020603050405020304" pitchFamily="18" charset="0"/>
              </a:rPr>
              <a:t>君</a:t>
            </a:r>
            <a:r>
              <a:rPr lang="en-US" altLang="zh-CN" dirty="0">
                <a:latin typeface="Times New Roman" panose="02020603050405020304" pitchFamily="18" charset="0"/>
                <a:cs typeface="Times New Roman" panose="02020603050405020304" pitchFamily="18" charset="0"/>
              </a:rPr>
              <a:t>-</a:t>
            </a:r>
            <a:r>
              <a:rPr lang="en-US" altLang="zh-CN" dirty="0" err="1">
                <a:latin typeface="Times New Roman" panose="02020603050405020304" pitchFamily="18" charset="0"/>
                <a:cs typeface="Times New Roman" panose="02020603050405020304" pitchFamily="18" charset="0"/>
              </a:rPr>
              <a:t>sakura</a:t>
            </a:r>
            <a:r>
              <a:rPr lang="en-US" altLang="zh-CN" dirty="0">
                <a:latin typeface="Times New Roman" panose="02020603050405020304" pitchFamily="18" charset="0"/>
                <a:cs typeface="Times New Roman" panose="02020603050405020304" pitchFamily="18" charset="0"/>
              </a:rPr>
              <a:t>, 2024. All rights reserved.</a:t>
            </a:r>
            <a:endParaRPr lang="zh-CN" alt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6" name="矩形 15">
                <a:extLst>
                  <a:ext uri="{FF2B5EF4-FFF2-40B4-BE49-F238E27FC236}">
                    <a16:creationId xmlns:a16="http://schemas.microsoft.com/office/drawing/2014/main" id="{7770E14B-511D-1ADD-F21B-AFEC8539737C}"/>
                  </a:ext>
                </a:extLst>
              </p:cNvPr>
              <p:cNvSpPr/>
              <p:nvPr/>
            </p:nvSpPr>
            <p:spPr>
              <a:xfrm>
                <a:off x="355438" y="1194911"/>
                <a:ext cx="9850743" cy="1200329"/>
              </a:xfrm>
              <a:prstGeom prst="rect">
                <a:avLst/>
              </a:prstGeom>
            </p:spPr>
            <p:txBody>
              <a:bodyPr wrap="square">
                <a:spAutoFit/>
              </a:bodyPr>
              <a:lstStyle/>
              <a:p>
                <a:r>
                  <a:rPr lang="en-US" altLang="zh-CN" b="1" dirty="0"/>
                  <a:t>For each sample:</a:t>
                </a:r>
              </a:p>
              <a:p>
                <a:r>
                  <a:rPr lang="en-US" altLang="zh-CN" b="1" dirty="0"/>
                  <a:t>AIRS-CH0_signal.parquet</a:t>
                </a:r>
                <a:r>
                  <a:rPr lang="en-US" altLang="zh-CN" dirty="0"/>
                  <a:t>: </a:t>
                </a:r>
                <a14:m>
                  <m:oMath xmlns:m="http://schemas.openxmlformats.org/officeDocument/2006/math">
                    <m:r>
                      <a:rPr lang="en-US" altLang="zh-CN" b="1" i="1" dirty="0" smtClean="0">
                        <a:latin typeface="Cambria Math" panose="02040503050406030204" pitchFamily="18" charset="0"/>
                      </a:rPr>
                      <m:t>(</m:t>
                    </m:r>
                    <m:r>
                      <a:rPr lang="en-US" altLang="zh-CN" b="1" i="1" dirty="0" smtClean="0">
                        <a:latin typeface="Cambria Math" panose="02040503050406030204" pitchFamily="18" charset="0"/>
                      </a:rPr>
                      <m:t>𝟏𝟏𝟐𝟓𝟎</m:t>
                    </m:r>
                    <m:r>
                      <a:rPr lang="en-US" altLang="zh-CN" b="1" i="1" dirty="0" smtClean="0">
                        <a:latin typeface="Cambria Math" panose="02040503050406030204" pitchFamily="18" charset="0"/>
                      </a:rPr>
                      <m:t>,</m:t>
                    </m:r>
                    <m:r>
                      <a:rPr lang="en-US" altLang="zh-CN" b="1" i="1" dirty="0" smtClean="0">
                        <a:latin typeface="Cambria Math" panose="02040503050406030204" pitchFamily="18" charset="0"/>
                      </a:rPr>
                      <m:t>𝟑𝟓𝟔</m:t>
                    </m:r>
                    <m:r>
                      <a:rPr lang="en-US" altLang="zh-CN" b="1" i="1" dirty="0" smtClean="0">
                        <a:latin typeface="Cambria Math" panose="02040503050406030204" pitchFamily="18" charset="0"/>
                      </a:rPr>
                      <m:t>,</m:t>
                    </m:r>
                    <m:r>
                      <a:rPr lang="en-US" altLang="zh-CN" b="1" i="1" dirty="0" smtClean="0">
                        <a:latin typeface="Cambria Math" panose="02040503050406030204" pitchFamily="18" charset="0"/>
                      </a:rPr>
                      <m:t>𝟑𝟐</m:t>
                    </m:r>
                    <m:r>
                      <a:rPr lang="en-US" altLang="zh-CN" b="1" i="1" dirty="0" smtClean="0">
                        <a:latin typeface="Cambria Math" panose="02040503050406030204" pitchFamily="18" charset="0"/>
                      </a:rPr>
                      <m:t>) </m:t>
                    </m:r>
                  </m:oMath>
                </a14:m>
                <a:r>
                  <a:rPr lang="en-US" altLang="zh-CN" b="1" dirty="0"/>
                  <a:t>-&gt; </a:t>
                </a:r>
                <a14:m>
                  <m:oMath xmlns:m="http://schemas.openxmlformats.org/officeDocument/2006/math">
                    <m:d>
                      <m:dPr>
                        <m:ctrlPr>
                          <a:rPr kumimoji="0" lang="zh-CN" altLang="zh-CN" sz="1800" b="1" i="1" strike="noStrike" cap="none" normalizeH="0" baseline="0" dirty="0" smtClean="0">
                            <a:ln>
                              <a:noFill/>
                            </a:ln>
                            <a:solidFill>
                              <a:srgbClr val="3C4043"/>
                            </a:solidFill>
                            <a:effectLst/>
                            <a:latin typeface="Cambria Math" panose="02040503050406030204" pitchFamily="18" charset="0"/>
                            <a:ea typeface="Roboto Mono" panose="020F0502020204030204" pitchFamily="49" charset="0"/>
                            <a:cs typeface="Times New Roman" panose="02020603050405020304" pitchFamily="18" charset="0"/>
                          </a:rPr>
                        </m:ctrlPr>
                      </m:dPr>
                      <m:e>
                        <m:r>
                          <a:rPr kumimoji="0" lang="zh-CN" altLang="zh-CN" sz="1800" b="1" i="1" strike="noStrike" cap="none" normalizeH="0" baseline="0" dirty="0" smtClean="0">
                            <a:ln>
                              <a:noFill/>
                            </a:ln>
                            <a:solidFill>
                              <a:srgbClr val="3C4043"/>
                            </a:solidFill>
                            <a:effectLst/>
                            <a:latin typeface="Cambria Math" panose="02040503050406030204" pitchFamily="18" charset="0"/>
                            <a:ea typeface="Roboto Mono" panose="020F0502020204030204" pitchFamily="49" charset="0"/>
                            <a:cs typeface="Times New Roman" panose="02020603050405020304" pitchFamily="18" charset="0"/>
                          </a:rPr>
                          <m:t>𝟏𝟖𝟕</m:t>
                        </m:r>
                        <m:r>
                          <a:rPr kumimoji="0" lang="zh-CN" altLang="zh-CN" sz="1800" b="1" i="1" strike="noStrike" cap="none" normalizeH="0" baseline="0" dirty="0" smtClean="0">
                            <a:ln>
                              <a:noFill/>
                            </a:ln>
                            <a:solidFill>
                              <a:srgbClr val="3C4043"/>
                            </a:solidFill>
                            <a:effectLst/>
                            <a:latin typeface="Cambria Math" panose="02040503050406030204" pitchFamily="18" charset="0"/>
                            <a:ea typeface="Roboto Mono" panose="020F0502020204030204" pitchFamily="49" charset="0"/>
                            <a:cs typeface="Times New Roman" panose="02020603050405020304" pitchFamily="18" charset="0"/>
                          </a:rPr>
                          <m:t>, </m:t>
                        </m:r>
                        <m:r>
                          <a:rPr kumimoji="0" lang="zh-CN" altLang="zh-CN" sz="1800" b="1" i="1" strike="noStrike" cap="none" normalizeH="0" baseline="0" dirty="0" smtClean="0">
                            <a:ln>
                              <a:noFill/>
                            </a:ln>
                            <a:solidFill>
                              <a:srgbClr val="3C4043"/>
                            </a:solidFill>
                            <a:effectLst/>
                            <a:latin typeface="Cambria Math" panose="02040503050406030204" pitchFamily="18" charset="0"/>
                            <a:ea typeface="Roboto Mono" panose="020F0502020204030204" pitchFamily="49" charset="0"/>
                            <a:cs typeface="Times New Roman" panose="02020603050405020304" pitchFamily="18" charset="0"/>
                          </a:rPr>
                          <m:t>𝟐𝟖𝟐</m:t>
                        </m:r>
                        <m:r>
                          <a:rPr kumimoji="0" lang="zh-CN" altLang="zh-CN" sz="1800" b="1" i="1" strike="noStrike" cap="none" normalizeH="0" baseline="0" dirty="0" smtClean="0">
                            <a:ln>
                              <a:noFill/>
                            </a:ln>
                            <a:solidFill>
                              <a:srgbClr val="3C4043"/>
                            </a:solidFill>
                            <a:effectLst/>
                            <a:latin typeface="Cambria Math" panose="02040503050406030204" pitchFamily="18" charset="0"/>
                            <a:ea typeface="Roboto Mono" panose="020F0502020204030204" pitchFamily="49" charset="0"/>
                            <a:cs typeface="Times New Roman" panose="02020603050405020304" pitchFamily="18" charset="0"/>
                          </a:rPr>
                          <m:t>, </m:t>
                        </m:r>
                        <m:r>
                          <a:rPr kumimoji="0" lang="zh-CN" altLang="zh-CN" sz="1800" b="1" i="1" strike="noStrike" cap="none" normalizeH="0" baseline="0" dirty="0" smtClean="0">
                            <a:ln>
                              <a:noFill/>
                            </a:ln>
                            <a:solidFill>
                              <a:srgbClr val="3C4043"/>
                            </a:solidFill>
                            <a:effectLst/>
                            <a:latin typeface="Cambria Math" panose="02040503050406030204" pitchFamily="18" charset="0"/>
                            <a:ea typeface="Roboto Mono" panose="020F0502020204030204" pitchFamily="49" charset="0"/>
                            <a:cs typeface="Times New Roman" panose="02020603050405020304" pitchFamily="18" charset="0"/>
                          </a:rPr>
                          <m:t>𝟑𝟐</m:t>
                        </m:r>
                      </m:e>
                    </m:d>
                  </m:oMath>
                </a14:m>
                <a:r>
                  <a:rPr lang="en-US" altLang="zh-CN" b="1" dirty="0"/>
                  <a:t> (time, spectral, spatial) </a:t>
                </a:r>
              </a:p>
              <a:p>
                <a:r>
                  <a:rPr lang="en-US" altLang="zh-CN" b="1" dirty="0"/>
                  <a:t>FGS1_signal.parquet</a:t>
                </a:r>
                <a:r>
                  <a:rPr lang="en-US" altLang="zh-CN" dirty="0"/>
                  <a:t>: </a:t>
                </a:r>
                <a14:m>
                  <m:oMath xmlns:m="http://schemas.openxmlformats.org/officeDocument/2006/math">
                    <m:r>
                      <a:rPr lang="en-US" altLang="zh-CN" i="1" dirty="0" smtClean="0">
                        <a:latin typeface="Cambria Math" panose="02040503050406030204" pitchFamily="18" charset="0"/>
                      </a:rPr>
                      <m:t>(</m:t>
                    </m:r>
                    <m:r>
                      <a:rPr lang="en-US" altLang="zh-CN" b="1" i="1" dirty="0" smtClean="0">
                        <a:latin typeface="Cambria Math" panose="02040503050406030204" pitchFamily="18" charset="0"/>
                      </a:rPr>
                      <m:t>𝟏𝟑𝟓𝟎𝟎𝟎</m:t>
                    </m:r>
                    <m:r>
                      <a:rPr lang="en-US" altLang="zh-CN" b="1" i="1" dirty="0" smtClean="0">
                        <a:latin typeface="Cambria Math" panose="02040503050406030204" pitchFamily="18" charset="0"/>
                      </a:rPr>
                      <m:t>,</m:t>
                    </m:r>
                    <m:r>
                      <a:rPr lang="en-US" altLang="zh-CN" b="1" i="1" dirty="0" smtClean="0">
                        <a:latin typeface="Cambria Math" panose="02040503050406030204" pitchFamily="18" charset="0"/>
                      </a:rPr>
                      <m:t>𝟑𝟐</m:t>
                    </m:r>
                    <m:r>
                      <a:rPr lang="en-US" altLang="zh-CN" b="1" i="1" dirty="0" smtClean="0">
                        <a:latin typeface="Cambria Math" panose="02040503050406030204" pitchFamily="18" charset="0"/>
                      </a:rPr>
                      <m:t>,</m:t>
                    </m:r>
                    <m:r>
                      <a:rPr lang="en-US" altLang="zh-CN" b="1" i="1" dirty="0" smtClean="0">
                        <a:latin typeface="Cambria Math" panose="02040503050406030204" pitchFamily="18" charset="0"/>
                      </a:rPr>
                      <m:t>𝟑𝟐</m:t>
                    </m:r>
                    <m:r>
                      <a:rPr lang="en-US" altLang="zh-CN" b="1" i="1" dirty="0" smtClean="0">
                        <a:latin typeface="Cambria Math" panose="02040503050406030204" pitchFamily="18" charset="0"/>
                      </a:rPr>
                      <m:t>) </m:t>
                    </m:r>
                  </m:oMath>
                </a14:m>
                <a:r>
                  <a:rPr lang="en-US" altLang="zh-CN" b="1" dirty="0"/>
                  <a:t>-&gt; </a:t>
                </a:r>
                <a14:m>
                  <m:oMath xmlns:m="http://schemas.openxmlformats.org/officeDocument/2006/math">
                    <m:r>
                      <a:rPr kumimoji="0" lang="zh-CN" altLang="zh-CN" sz="1800" b="1" i="1" strike="noStrike" cap="none" normalizeH="0" baseline="0" dirty="0" smtClean="0">
                        <a:ln>
                          <a:noFill/>
                        </a:ln>
                        <a:solidFill>
                          <a:srgbClr val="3C4043"/>
                        </a:solidFill>
                        <a:effectLst/>
                        <a:latin typeface="Cambria Math" panose="02040503050406030204" pitchFamily="18" charset="0"/>
                        <a:ea typeface="Roboto Mono" panose="020F0502020204030204" pitchFamily="49" charset="0"/>
                        <a:cs typeface="Times New Roman" panose="02020603050405020304" pitchFamily="18" charset="0"/>
                      </a:rPr>
                      <m:t>(</m:t>
                    </m:r>
                    <m:r>
                      <a:rPr kumimoji="0" lang="zh-CN" altLang="zh-CN" sz="1800" b="1" i="1" strike="noStrike" cap="none" normalizeH="0" baseline="0" dirty="0" smtClean="0">
                        <a:ln>
                          <a:noFill/>
                        </a:ln>
                        <a:solidFill>
                          <a:srgbClr val="3C4043"/>
                        </a:solidFill>
                        <a:effectLst/>
                        <a:latin typeface="Cambria Math" panose="02040503050406030204" pitchFamily="18" charset="0"/>
                        <a:ea typeface="Roboto Mono" panose="020F0502020204030204" pitchFamily="49" charset="0"/>
                        <a:cs typeface="Times New Roman" panose="02020603050405020304" pitchFamily="18" charset="0"/>
                      </a:rPr>
                      <m:t>𝟏𝟖𝟕</m:t>
                    </m:r>
                    <m:r>
                      <a:rPr kumimoji="0" lang="zh-CN" altLang="zh-CN" sz="1800" b="1" i="1" strike="noStrike" cap="none" normalizeH="0" baseline="0" dirty="0" smtClean="0">
                        <a:ln>
                          <a:noFill/>
                        </a:ln>
                        <a:solidFill>
                          <a:srgbClr val="3C4043"/>
                        </a:solidFill>
                        <a:effectLst/>
                        <a:latin typeface="Cambria Math" panose="02040503050406030204" pitchFamily="18" charset="0"/>
                        <a:ea typeface="Roboto Mono" panose="020F0502020204030204" pitchFamily="49" charset="0"/>
                        <a:cs typeface="Times New Roman" panose="02020603050405020304" pitchFamily="18" charset="0"/>
                      </a:rPr>
                      <m:t>, </m:t>
                    </m:r>
                    <m:r>
                      <a:rPr kumimoji="0" lang="en-US" altLang="zh-CN" sz="1800" b="1" i="1" strike="noStrike" cap="none" normalizeH="0" baseline="0" dirty="0" smtClean="0">
                        <a:ln>
                          <a:noFill/>
                        </a:ln>
                        <a:solidFill>
                          <a:srgbClr val="3C4043"/>
                        </a:solidFill>
                        <a:effectLst/>
                        <a:latin typeface="Cambria Math" panose="02040503050406030204" pitchFamily="18" charset="0"/>
                        <a:ea typeface="Roboto Mono" panose="020F0502020204030204" pitchFamily="49" charset="0"/>
                        <a:cs typeface="Times New Roman" panose="02020603050405020304" pitchFamily="18" charset="0"/>
                      </a:rPr>
                      <m:t>𝟑𝟐</m:t>
                    </m:r>
                    <m:r>
                      <a:rPr kumimoji="0" lang="zh-CN" altLang="zh-CN" sz="1800" b="1" i="1" strike="noStrike" cap="none" normalizeH="0" baseline="0" dirty="0" smtClean="0">
                        <a:ln>
                          <a:noFill/>
                        </a:ln>
                        <a:solidFill>
                          <a:srgbClr val="3C4043"/>
                        </a:solidFill>
                        <a:effectLst/>
                        <a:latin typeface="Cambria Math" panose="02040503050406030204" pitchFamily="18" charset="0"/>
                        <a:ea typeface="Roboto Mono" panose="020F0502020204030204" pitchFamily="49" charset="0"/>
                        <a:cs typeface="Times New Roman" panose="02020603050405020304" pitchFamily="18" charset="0"/>
                      </a:rPr>
                      <m:t>, </m:t>
                    </m:r>
                    <m:r>
                      <a:rPr kumimoji="0" lang="zh-CN" altLang="zh-CN" sz="1800" b="1" i="1" strike="noStrike" cap="none" normalizeH="0" baseline="0" dirty="0" smtClean="0">
                        <a:ln>
                          <a:noFill/>
                        </a:ln>
                        <a:solidFill>
                          <a:srgbClr val="3C4043"/>
                        </a:solidFill>
                        <a:effectLst/>
                        <a:latin typeface="Cambria Math" panose="02040503050406030204" pitchFamily="18" charset="0"/>
                        <a:ea typeface="Roboto Mono" panose="020F0502020204030204" pitchFamily="49" charset="0"/>
                        <a:cs typeface="Times New Roman" panose="02020603050405020304" pitchFamily="18" charset="0"/>
                      </a:rPr>
                      <m:t>𝟑𝟐</m:t>
                    </m:r>
                    <m:r>
                      <a:rPr kumimoji="0" lang="zh-CN" altLang="zh-CN" sz="1800" b="1" i="1" strike="noStrike" cap="none" normalizeH="0" baseline="0" dirty="0" smtClean="0">
                        <a:ln>
                          <a:noFill/>
                        </a:ln>
                        <a:solidFill>
                          <a:srgbClr val="3C4043"/>
                        </a:solidFill>
                        <a:effectLst/>
                        <a:latin typeface="Cambria Math" panose="02040503050406030204" pitchFamily="18" charset="0"/>
                        <a:ea typeface="Roboto Mono" panose="020F0502020204030204" pitchFamily="49" charset="0"/>
                        <a:cs typeface="Times New Roman" panose="02020603050405020304" pitchFamily="18" charset="0"/>
                      </a:rPr>
                      <m:t>)</m:t>
                    </m:r>
                  </m:oMath>
                </a14:m>
                <a:r>
                  <a:rPr lang="en-US" altLang="zh-CN" b="1" dirty="0"/>
                  <a:t> (time, spectral, spatial) </a:t>
                </a:r>
              </a:p>
              <a:p>
                <a:endParaRPr lang="en-US" altLang="zh-CN" b="1" dirty="0"/>
              </a:p>
            </p:txBody>
          </p:sp>
        </mc:Choice>
        <mc:Fallback xmlns="">
          <p:sp>
            <p:nvSpPr>
              <p:cNvPr id="16" name="矩形 15">
                <a:extLst>
                  <a:ext uri="{FF2B5EF4-FFF2-40B4-BE49-F238E27FC236}">
                    <a16:creationId xmlns:a16="http://schemas.microsoft.com/office/drawing/2014/main" id="{7770E14B-511D-1ADD-F21B-AFEC8539737C}"/>
                  </a:ext>
                </a:extLst>
              </p:cNvPr>
              <p:cNvSpPr>
                <a:spLocks noRot="1" noChangeAspect="1" noMove="1" noResize="1" noEditPoints="1" noAdjustHandles="1" noChangeArrowheads="1" noChangeShapeType="1" noTextEdit="1"/>
              </p:cNvSpPr>
              <p:nvPr/>
            </p:nvSpPr>
            <p:spPr>
              <a:xfrm>
                <a:off x="355438" y="1194911"/>
                <a:ext cx="9850743" cy="1200329"/>
              </a:xfrm>
              <a:prstGeom prst="rect">
                <a:avLst/>
              </a:prstGeom>
              <a:blipFill>
                <a:blip r:embed="rId2"/>
                <a:stretch>
                  <a:fillRect l="-495" t="-2538"/>
                </a:stretch>
              </a:blipFill>
            </p:spPr>
            <p:txBody>
              <a:bodyPr/>
              <a:lstStyle/>
              <a:p>
                <a:r>
                  <a:rPr lang="zh-CN" altLang="en-US">
                    <a:noFill/>
                  </a:rPr>
                  <a:t> </a:t>
                </a:r>
              </a:p>
            </p:txBody>
          </p:sp>
        </mc:Fallback>
      </mc:AlternateContent>
      <p:sp>
        <p:nvSpPr>
          <p:cNvPr id="20" name="文本框 19">
            <a:extLst>
              <a:ext uri="{FF2B5EF4-FFF2-40B4-BE49-F238E27FC236}">
                <a16:creationId xmlns:a16="http://schemas.microsoft.com/office/drawing/2014/main" id="{82C0EF03-E33F-A65A-EB96-641C84815608}"/>
              </a:ext>
            </a:extLst>
          </p:cNvPr>
          <p:cNvSpPr txBox="1"/>
          <p:nvPr/>
        </p:nvSpPr>
        <p:spPr>
          <a:xfrm>
            <a:off x="355438" y="2154437"/>
            <a:ext cx="9619835" cy="2308324"/>
          </a:xfrm>
          <a:prstGeom prst="rect">
            <a:avLst/>
          </a:prstGeom>
          <a:noFill/>
        </p:spPr>
        <p:txBody>
          <a:bodyPr wrap="square">
            <a:spAutoFit/>
          </a:bodyPr>
          <a:lstStyle/>
          <a:p>
            <a:r>
              <a:rPr lang="en-US" altLang="zh-CN" b="1" dirty="0">
                <a:latin typeface="Times New Roman" panose="02020603050405020304" pitchFamily="18" charset="0"/>
                <a:cs typeface="Times New Roman" panose="02020603050405020304" pitchFamily="18" charset="0"/>
              </a:rPr>
              <a:t>Calibrating and Time Binning Astronomical Data </a:t>
            </a:r>
            <a:r>
              <a:rPr lang="zh-CN" altLang="en-US" b="1" dirty="0">
                <a:latin typeface="Times New Roman" panose="02020603050405020304" pitchFamily="18" charset="0"/>
                <a:cs typeface="Times New Roman" panose="02020603050405020304" pitchFamily="18" charset="0"/>
              </a:rPr>
              <a:t>校准和时间分箱天文数据</a:t>
            </a:r>
            <a:endParaRPr lang="en-US" altLang="zh-CN"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altLang="zh-CN" dirty="0">
                <a:latin typeface="Times New Roman" panose="02020603050405020304" pitchFamily="18" charset="0"/>
                <a:cs typeface="Times New Roman" panose="02020603050405020304" pitchFamily="18" charset="0"/>
              </a:rPr>
              <a:t>Step 1: Analog-to-Digital Conversion </a:t>
            </a:r>
            <a:r>
              <a:rPr lang="zh-CN" altLang="en-US" dirty="0">
                <a:latin typeface="Times New Roman" panose="02020603050405020304" pitchFamily="18" charset="0"/>
                <a:cs typeface="Times New Roman" panose="02020603050405020304" pitchFamily="18" charset="0"/>
              </a:rPr>
              <a:t>模拟到数字转换</a:t>
            </a:r>
            <a:endParaRPr lang="en-US" altLang="zh-CN"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altLang="zh-CN" dirty="0">
                <a:latin typeface="Times New Roman" panose="02020603050405020304" pitchFamily="18" charset="0"/>
                <a:cs typeface="Times New Roman" panose="02020603050405020304" pitchFamily="18" charset="0"/>
              </a:rPr>
              <a:t>Step 2: Mask hot/dead Pixel </a:t>
            </a:r>
            <a:r>
              <a:rPr lang="zh-CN" altLang="en-US" dirty="0">
                <a:latin typeface="Times New Roman" panose="02020603050405020304" pitchFamily="18" charset="0"/>
                <a:cs typeface="Times New Roman" panose="02020603050405020304" pitchFamily="18" charset="0"/>
              </a:rPr>
              <a:t>屏蔽热像素</a:t>
            </a:r>
            <a:r>
              <a:rPr lang="en-US"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坏像素</a:t>
            </a:r>
            <a:endParaRPr lang="en-US" altLang="zh-CN"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altLang="zh-CN" dirty="0">
                <a:latin typeface="Times New Roman" panose="02020603050405020304" pitchFamily="18" charset="0"/>
                <a:cs typeface="Times New Roman" panose="02020603050405020304" pitchFamily="18" charset="0"/>
              </a:rPr>
              <a:t>Step 2: Linearity Correction </a:t>
            </a:r>
            <a:r>
              <a:rPr lang="zh-CN" altLang="en-US" dirty="0">
                <a:latin typeface="Times New Roman" panose="02020603050405020304" pitchFamily="18" charset="0"/>
                <a:cs typeface="Times New Roman" panose="02020603050405020304" pitchFamily="18" charset="0"/>
              </a:rPr>
              <a:t>线性校正</a:t>
            </a:r>
            <a:endParaRPr lang="en-US" altLang="zh-CN"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altLang="zh-CN" dirty="0">
                <a:latin typeface="Times New Roman" panose="02020603050405020304" pitchFamily="18" charset="0"/>
                <a:cs typeface="Times New Roman" panose="02020603050405020304" pitchFamily="18" charset="0"/>
              </a:rPr>
              <a:t>Step 3: Dark Current Subtraction </a:t>
            </a:r>
            <a:r>
              <a:rPr lang="zh-CN" altLang="en-US" dirty="0">
                <a:latin typeface="Times New Roman" panose="02020603050405020304" pitchFamily="18" charset="0"/>
                <a:cs typeface="Times New Roman" panose="02020603050405020304" pitchFamily="18" charset="0"/>
              </a:rPr>
              <a:t>暗电流扣除</a:t>
            </a:r>
            <a:endParaRPr lang="en-US" altLang="zh-CN"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altLang="zh-CN" dirty="0">
                <a:latin typeface="Times New Roman" panose="02020603050405020304" pitchFamily="18" charset="0"/>
                <a:cs typeface="Times New Roman" panose="02020603050405020304" pitchFamily="18" charset="0"/>
              </a:rPr>
              <a:t>Step 4: Get Correlated Double Sampling (CDS) </a:t>
            </a:r>
            <a:r>
              <a:rPr lang="zh-CN" altLang="en-US" dirty="0">
                <a:latin typeface="Times New Roman" panose="02020603050405020304" pitchFamily="18" charset="0"/>
                <a:cs typeface="Times New Roman" panose="02020603050405020304" pitchFamily="18" charset="0"/>
              </a:rPr>
              <a:t>获取相关双重采样 </a:t>
            </a:r>
            <a:endParaRPr lang="en-US" altLang="zh-CN"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altLang="zh-CN" dirty="0">
                <a:latin typeface="Times New Roman" panose="02020603050405020304" pitchFamily="18" charset="0"/>
                <a:cs typeface="Times New Roman" panose="02020603050405020304" pitchFamily="18" charset="0"/>
              </a:rPr>
              <a:t>Step 5 (Optional): Time Binning </a:t>
            </a:r>
            <a:r>
              <a:rPr lang="zh-CN" altLang="en-US" dirty="0">
                <a:latin typeface="Times New Roman" panose="02020603050405020304" pitchFamily="18" charset="0"/>
                <a:cs typeface="Times New Roman" panose="02020603050405020304" pitchFamily="18" charset="0"/>
              </a:rPr>
              <a:t>时间分箱</a:t>
            </a:r>
            <a:endParaRPr lang="en-US" altLang="zh-CN"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altLang="zh-CN" dirty="0">
                <a:latin typeface="Times New Roman" panose="02020603050405020304" pitchFamily="18" charset="0"/>
                <a:cs typeface="Times New Roman" panose="02020603050405020304" pitchFamily="18" charset="0"/>
              </a:rPr>
              <a:t>Step 6: Flat Field Correction </a:t>
            </a:r>
            <a:r>
              <a:rPr lang="zh-CN" altLang="en-US" dirty="0">
                <a:latin typeface="Times New Roman" panose="02020603050405020304" pitchFamily="18" charset="0"/>
                <a:cs typeface="Times New Roman" panose="02020603050405020304" pitchFamily="18" charset="0"/>
              </a:rPr>
              <a:t>平场校正</a:t>
            </a:r>
            <a:endParaRPr lang="en-US" altLang="zh-CN" dirty="0">
              <a:latin typeface="Times New Roman" panose="02020603050405020304" pitchFamily="18" charset="0"/>
              <a:cs typeface="Times New Roman" panose="02020603050405020304" pitchFamily="18" charset="0"/>
            </a:endParaRPr>
          </a:p>
        </p:txBody>
      </p:sp>
      <p:pic>
        <p:nvPicPr>
          <p:cNvPr id="24" name="图片 23">
            <a:extLst>
              <a:ext uri="{FF2B5EF4-FFF2-40B4-BE49-F238E27FC236}">
                <a16:creationId xmlns:a16="http://schemas.microsoft.com/office/drawing/2014/main" id="{C7E907BA-1C50-41FE-B777-89D349709B3B}"/>
              </a:ext>
            </a:extLst>
          </p:cNvPr>
          <p:cNvPicPr>
            <a:picLocks noChangeAspect="1"/>
          </p:cNvPicPr>
          <p:nvPr/>
        </p:nvPicPr>
        <p:blipFill>
          <a:blip r:embed="rId3"/>
          <a:srcRect r="49066" b="80995"/>
          <a:stretch/>
        </p:blipFill>
        <p:spPr>
          <a:xfrm>
            <a:off x="9460291" y="960051"/>
            <a:ext cx="2159055" cy="1156655"/>
          </a:xfrm>
          <a:prstGeom prst="rect">
            <a:avLst/>
          </a:prstGeom>
          <a:ln>
            <a:noFill/>
          </a:ln>
          <a:effectLst>
            <a:outerShdw blurRad="292100" dist="139700" dir="2700000" algn="tl" rotWithShape="0">
              <a:srgbClr val="333333">
                <a:alpha val="65000"/>
              </a:srgbClr>
            </a:outerShdw>
          </a:effectLst>
        </p:spPr>
      </p:pic>
      <mc:AlternateContent xmlns:mc="http://schemas.openxmlformats.org/markup-compatibility/2006" xmlns:a14="http://schemas.microsoft.com/office/drawing/2010/main">
        <mc:Choice Requires="a14">
          <p:sp>
            <p:nvSpPr>
              <p:cNvPr id="26" name="文本框 25">
                <a:extLst>
                  <a:ext uri="{FF2B5EF4-FFF2-40B4-BE49-F238E27FC236}">
                    <a16:creationId xmlns:a16="http://schemas.microsoft.com/office/drawing/2014/main" id="{A705B3B9-052C-C7DA-C581-1969AEB94EA3}"/>
                  </a:ext>
                </a:extLst>
              </p:cNvPr>
              <p:cNvSpPr txBox="1"/>
              <p:nvPr/>
            </p:nvSpPr>
            <p:spPr>
              <a:xfrm>
                <a:off x="443344" y="4377381"/>
                <a:ext cx="10815783" cy="2031325"/>
              </a:xfrm>
              <a:prstGeom prst="rect">
                <a:avLst/>
              </a:prstGeom>
              <a:noFill/>
            </p:spPr>
            <p:txBody>
              <a:bodyPr wrap="square" rtlCol="0">
                <a:spAutoFit/>
              </a:bodyPr>
              <a:lstStyle/>
              <a:p>
                <a:r>
                  <a:rPr lang="en-US" altLang="zh-CN" sz="1400" dirty="0">
                    <a:solidFill>
                      <a:srgbClr val="3C4043"/>
                    </a:solidFill>
                    <a:latin typeface="Times New Roman" panose="02020603050405020304" pitchFamily="18" charset="0"/>
                    <a:cs typeface="Times New Roman" panose="02020603050405020304" pitchFamily="18" charset="0"/>
                  </a:rPr>
                  <a:t>Q1: How does dimension of time decrease?</a:t>
                </a:r>
              </a:p>
              <a:p>
                <a:r>
                  <a:rPr lang="en-US" altLang="zh-CN" sz="1400" dirty="0">
                    <a:solidFill>
                      <a:srgbClr val="3C4043"/>
                    </a:solidFill>
                    <a:latin typeface="Times New Roman" panose="02020603050405020304" pitchFamily="18" charset="0"/>
                    <a:cs typeface="Times New Roman" panose="02020603050405020304" pitchFamily="18" charset="0"/>
                  </a:rPr>
                  <a:t>A1: </a:t>
                </a:r>
              </a:p>
              <a:p>
                <a:r>
                  <a:rPr lang="en-US" altLang="zh-CN" sz="1400" dirty="0">
                    <a:solidFill>
                      <a:srgbClr val="3C4043"/>
                    </a:solidFill>
                    <a:latin typeface="Times New Roman" panose="02020603050405020304" pitchFamily="18" charset="0"/>
                    <a:cs typeface="Times New Roman" panose="02020603050405020304" pitchFamily="18" charset="0"/>
                  </a:rPr>
                  <a:t>- The observations </a:t>
                </a:r>
                <a:r>
                  <a:rPr lang="en-US" altLang="zh-CN" sz="1400" b="0" i="0" dirty="0">
                    <a:solidFill>
                      <a:srgbClr val="3C4043"/>
                    </a:solidFill>
                    <a:effectLst/>
                    <a:latin typeface="Times New Roman" panose="02020603050405020304" pitchFamily="18" charset="0"/>
                    <a:cs typeface="Times New Roman" panose="02020603050405020304" pitchFamily="18" charset="0"/>
                  </a:rPr>
                  <a:t>are first conducted CDS. </a:t>
                </a:r>
                <a:endParaRPr lang="en-US" altLang="zh-CN" sz="1400" dirty="0">
                  <a:solidFill>
                    <a:srgbClr val="3C4043"/>
                  </a:solidFill>
                  <a:latin typeface="Times New Roman" panose="02020603050405020304" pitchFamily="18" charset="0"/>
                  <a:cs typeface="Times New Roman" panose="02020603050405020304" pitchFamily="18" charset="0"/>
                </a:endParaRPr>
              </a:p>
              <a:p>
                <a:r>
                  <a:rPr lang="en-US" altLang="zh-CN" sz="1400" i="0" dirty="0">
                    <a:solidFill>
                      <a:srgbClr val="3C4043"/>
                    </a:solidFill>
                    <a:effectLst/>
                    <a:latin typeface="Times New Roman" panose="02020603050405020304" pitchFamily="18" charset="0"/>
                    <a:cs typeface="Times New Roman" panose="02020603050405020304" pitchFamily="18" charset="0"/>
                  </a:rPr>
                  <a:t>AIRS: (</a:t>
                </a:r>
                <a:r>
                  <a:rPr lang="zh-CN" altLang="en-US" sz="1400" i="0" dirty="0">
                    <a:solidFill>
                      <a:srgbClr val="3C4043"/>
                    </a:solidFill>
                    <a:effectLst/>
                    <a:latin typeface="Times New Roman" panose="02020603050405020304" pitchFamily="18" charset="0"/>
                    <a:cs typeface="Times New Roman" panose="02020603050405020304" pitchFamily="18" charset="0"/>
                  </a:rPr>
                  <a:t>𝟏𝟏𝟐𝟓𝟎</a:t>
                </a:r>
                <a:r>
                  <a:rPr lang="en-US" altLang="zh-CN" sz="1400" i="0" dirty="0">
                    <a:solidFill>
                      <a:srgbClr val="3C4043"/>
                    </a:solidFill>
                    <a:effectLst/>
                    <a:latin typeface="Times New Roman" panose="02020603050405020304" pitchFamily="18" charset="0"/>
                    <a:cs typeface="Times New Roman" panose="02020603050405020304" pitchFamily="18" charset="0"/>
                  </a:rPr>
                  <a:t>,</a:t>
                </a:r>
                <a:r>
                  <a:rPr lang="zh-CN" altLang="en-US" sz="1400" i="0" dirty="0">
                    <a:solidFill>
                      <a:srgbClr val="3C4043"/>
                    </a:solidFill>
                    <a:effectLst/>
                    <a:latin typeface="Times New Roman" panose="02020603050405020304" pitchFamily="18" charset="0"/>
                    <a:cs typeface="Times New Roman" panose="02020603050405020304" pitchFamily="18" charset="0"/>
                  </a:rPr>
                  <a:t>𝟑𝟓𝟔</a:t>
                </a:r>
                <a:r>
                  <a:rPr lang="en-US" altLang="zh-CN" sz="1400" i="0" dirty="0">
                    <a:solidFill>
                      <a:srgbClr val="3C4043"/>
                    </a:solidFill>
                    <a:effectLst/>
                    <a:latin typeface="Times New Roman" panose="02020603050405020304" pitchFamily="18" charset="0"/>
                    <a:cs typeface="Times New Roman" panose="02020603050405020304" pitchFamily="18" charset="0"/>
                  </a:rPr>
                  <a:t>,</a:t>
                </a:r>
                <a:r>
                  <a:rPr lang="zh-CN" altLang="en-US" sz="1400" i="0" dirty="0">
                    <a:solidFill>
                      <a:srgbClr val="3C4043"/>
                    </a:solidFill>
                    <a:effectLst/>
                    <a:latin typeface="Times New Roman" panose="02020603050405020304" pitchFamily="18" charset="0"/>
                    <a:cs typeface="Times New Roman" panose="02020603050405020304" pitchFamily="18" charset="0"/>
                  </a:rPr>
                  <a:t>𝟑𝟐</a:t>
                </a:r>
                <a:r>
                  <a:rPr lang="en-US" altLang="zh-CN" sz="1400" i="0" dirty="0">
                    <a:solidFill>
                      <a:srgbClr val="3C4043"/>
                    </a:solidFill>
                    <a:effectLst/>
                    <a:latin typeface="Times New Roman" panose="02020603050405020304" pitchFamily="18" charset="0"/>
                    <a:cs typeface="Times New Roman" panose="02020603050405020304" pitchFamily="18" charset="0"/>
                  </a:rPr>
                  <a:t>) -&gt;</a:t>
                </a:r>
                <a14:m>
                  <m:oMath xmlns:m="http://schemas.openxmlformats.org/officeDocument/2006/math">
                    <m:r>
                      <a:rPr lang="en-US" altLang="zh-CN" sz="1400" b="0" i="1" dirty="0" smtClean="0">
                        <a:latin typeface="Cambria Math" panose="02040503050406030204" pitchFamily="18" charset="0"/>
                      </a:rPr>
                      <m:t>(</m:t>
                    </m:r>
                    <m:r>
                      <m:rPr>
                        <m:nor/>
                      </m:rPr>
                      <a:rPr lang="en-US" altLang="zh-CN" sz="1400" b="1" i="0" dirty="0" smtClean="0">
                        <a:solidFill>
                          <a:srgbClr val="FF0000"/>
                        </a:solidFill>
                        <a:effectLst/>
                        <a:latin typeface="Times New Roman" panose="02020603050405020304" pitchFamily="18" charset="0"/>
                        <a:cs typeface="Times New Roman" panose="02020603050405020304" pitchFamily="18" charset="0"/>
                      </a:rPr>
                      <m:t>5625</m:t>
                    </m:r>
                    <m:r>
                      <a:rPr lang="en-US" altLang="zh-CN" sz="1400" b="0" i="1" dirty="0" smtClean="0">
                        <a:latin typeface="Cambria Math" panose="02040503050406030204" pitchFamily="18" charset="0"/>
                      </a:rPr>
                      <m:t>,356,32) </m:t>
                    </m:r>
                  </m:oMath>
                </a14:m>
                <a:r>
                  <a:rPr lang="en-US" altLang="zh-CN" sz="1400" i="0" dirty="0">
                    <a:solidFill>
                      <a:srgbClr val="3C4043"/>
                    </a:solidFill>
                    <a:effectLst/>
                    <a:latin typeface="Times New Roman" panose="02020603050405020304" pitchFamily="18" charset="0"/>
                    <a:cs typeface="Times New Roman" panose="02020603050405020304" pitchFamily="18" charset="0"/>
                  </a:rPr>
                  <a:t>; FGS1: </a:t>
                </a:r>
                <a14:m>
                  <m:oMath xmlns:m="http://schemas.openxmlformats.org/officeDocument/2006/math">
                    <m:r>
                      <a:rPr lang="en-US" altLang="zh-CN" sz="1400" b="0" i="1" dirty="0" smtClean="0">
                        <a:latin typeface="Cambria Math" panose="02040503050406030204" pitchFamily="18" charset="0"/>
                      </a:rPr>
                      <m:t>(</m:t>
                    </m:r>
                    <m:r>
                      <m:rPr>
                        <m:nor/>
                      </m:rPr>
                      <a:rPr lang="en-US" altLang="zh-CN" sz="1400" b="1" i="0" dirty="0" smtClean="0">
                        <a:solidFill>
                          <a:srgbClr val="3C4043"/>
                        </a:solidFill>
                        <a:effectLst/>
                        <a:latin typeface="Times New Roman" panose="02020603050405020304" pitchFamily="18" charset="0"/>
                        <a:cs typeface="Times New Roman" panose="02020603050405020304" pitchFamily="18" charset="0"/>
                      </a:rPr>
                      <m:t>135000</m:t>
                    </m:r>
                    <m:r>
                      <a:rPr lang="en-US" altLang="zh-CN" sz="1400" b="0" i="1" dirty="0" smtClean="0">
                        <a:latin typeface="Cambria Math" panose="02040503050406030204" pitchFamily="18" charset="0"/>
                      </a:rPr>
                      <m:t>,32,32) </m:t>
                    </m:r>
                  </m:oMath>
                </a14:m>
                <a:r>
                  <a:rPr lang="en-US" altLang="zh-CN" sz="1400" i="0" dirty="0">
                    <a:solidFill>
                      <a:srgbClr val="3C4043"/>
                    </a:solidFill>
                    <a:effectLst/>
                    <a:latin typeface="Times New Roman" panose="02020603050405020304" pitchFamily="18" charset="0"/>
                    <a:cs typeface="Times New Roman" panose="02020603050405020304" pitchFamily="18" charset="0"/>
                  </a:rPr>
                  <a:t>-&gt;</a:t>
                </a:r>
                <a14:m>
                  <m:oMath xmlns:m="http://schemas.openxmlformats.org/officeDocument/2006/math">
                    <m:r>
                      <a:rPr lang="en-US" altLang="zh-CN" sz="1400" b="0" i="1" dirty="0" smtClean="0">
                        <a:latin typeface="Cambria Math" panose="02040503050406030204" pitchFamily="18" charset="0"/>
                      </a:rPr>
                      <m:t>(</m:t>
                    </m:r>
                    <m:r>
                      <m:rPr>
                        <m:nor/>
                      </m:rPr>
                      <a:rPr lang="en-US" altLang="zh-CN" sz="1400" b="1" dirty="0" smtClean="0">
                        <a:solidFill>
                          <a:srgbClr val="FF0000"/>
                        </a:solidFill>
                        <a:latin typeface="Times New Roman" panose="02020603050405020304" pitchFamily="18" charset="0"/>
                        <a:cs typeface="Times New Roman" panose="02020603050405020304" pitchFamily="18" charset="0"/>
                      </a:rPr>
                      <m:t>67500</m:t>
                    </m:r>
                    <m:r>
                      <a:rPr lang="en-US" altLang="zh-CN" sz="1400" b="0" i="1" dirty="0" smtClean="0">
                        <a:latin typeface="Cambria Math" panose="02040503050406030204" pitchFamily="18" charset="0"/>
                      </a:rPr>
                      <m:t>,32,32) </m:t>
                    </m:r>
                  </m:oMath>
                </a14:m>
                <a:endParaRPr lang="en-US" altLang="zh-CN" sz="1400" i="0" dirty="0">
                  <a:solidFill>
                    <a:srgbClr val="3C4043"/>
                  </a:solidFill>
                  <a:effectLst/>
                  <a:latin typeface="Times New Roman" panose="02020603050405020304" pitchFamily="18" charset="0"/>
                  <a:cs typeface="Times New Roman" panose="02020603050405020304" pitchFamily="18" charset="0"/>
                </a:endParaRPr>
              </a:p>
              <a:p>
                <a:r>
                  <a:rPr lang="en-US" altLang="zh-CN" sz="1400" dirty="0">
                    <a:solidFill>
                      <a:srgbClr val="3C4043"/>
                    </a:solidFill>
                    <a:latin typeface="Times New Roman" panose="02020603050405020304" pitchFamily="18" charset="0"/>
                    <a:cs typeface="Times New Roman" panose="02020603050405020304" pitchFamily="18" charset="0"/>
                  </a:rPr>
                  <a:t>- T</a:t>
                </a:r>
                <a:r>
                  <a:rPr lang="en-US" altLang="zh-CN" sz="1400" b="0" i="0" dirty="0">
                    <a:solidFill>
                      <a:srgbClr val="3C4043"/>
                    </a:solidFill>
                    <a:effectLst/>
                    <a:latin typeface="Times New Roman" panose="02020603050405020304" pitchFamily="18" charset="0"/>
                    <a:cs typeface="Times New Roman" panose="02020603050405020304" pitchFamily="18" charset="0"/>
                  </a:rPr>
                  <a:t>hen they are binned in time by group of 30 frames for AIRS  and 360 frames for FGS1.</a:t>
                </a:r>
              </a:p>
              <a:p>
                <a:r>
                  <a:rPr lang="en-US" altLang="zh-CN" sz="1400" i="0" dirty="0">
                    <a:solidFill>
                      <a:srgbClr val="3C4043"/>
                    </a:solidFill>
                    <a:effectLst/>
                    <a:latin typeface="Times New Roman" panose="02020603050405020304" pitchFamily="18" charset="0"/>
                    <a:cs typeface="Times New Roman" panose="02020603050405020304" pitchFamily="18" charset="0"/>
                  </a:rPr>
                  <a:t>AIRS: (5625,</a:t>
                </a:r>
                <a:r>
                  <a:rPr lang="zh-CN" altLang="en-US" sz="1400" i="0" dirty="0">
                    <a:solidFill>
                      <a:srgbClr val="3C4043"/>
                    </a:solidFill>
                    <a:effectLst/>
                    <a:latin typeface="Times New Roman" panose="02020603050405020304" pitchFamily="18" charset="0"/>
                    <a:cs typeface="Times New Roman" panose="02020603050405020304" pitchFamily="18" charset="0"/>
                  </a:rPr>
                  <a:t>𝟑𝟓𝟔</a:t>
                </a:r>
                <a:r>
                  <a:rPr lang="en-US" altLang="zh-CN" sz="1400" i="0" dirty="0">
                    <a:solidFill>
                      <a:srgbClr val="3C4043"/>
                    </a:solidFill>
                    <a:effectLst/>
                    <a:latin typeface="Times New Roman" panose="02020603050405020304" pitchFamily="18" charset="0"/>
                    <a:cs typeface="Times New Roman" panose="02020603050405020304" pitchFamily="18" charset="0"/>
                  </a:rPr>
                  <a:t>,</a:t>
                </a:r>
                <a:r>
                  <a:rPr lang="zh-CN" altLang="en-US" sz="1400" i="0" dirty="0">
                    <a:solidFill>
                      <a:srgbClr val="3C4043"/>
                    </a:solidFill>
                    <a:effectLst/>
                    <a:latin typeface="Times New Roman" panose="02020603050405020304" pitchFamily="18" charset="0"/>
                    <a:cs typeface="Times New Roman" panose="02020603050405020304" pitchFamily="18" charset="0"/>
                  </a:rPr>
                  <a:t>𝟑𝟐</a:t>
                </a:r>
                <a:r>
                  <a:rPr lang="en-US" altLang="zh-CN" sz="1400" i="0" dirty="0">
                    <a:solidFill>
                      <a:srgbClr val="3C4043"/>
                    </a:solidFill>
                    <a:effectLst/>
                    <a:latin typeface="Times New Roman" panose="02020603050405020304" pitchFamily="18" charset="0"/>
                    <a:cs typeface="Times New Roman" panose="02020603050405020304" pitchFamily="18" charset="0"/>
                  </a:rPr>
                  <a:t>) -&gt;</a:t>
                </a:r>
                <a14:m>
                  <m:oMath xmlns:m="http://schemas.openxmlformats.org/officeDocument/2006/math">
                    <m:r>
                      <a:rPr lang="en-US" altLang="zh-CN" sz="1400" b="0" i="1" dirty="0" smtClean="0">
                        <a:latin typeface="Cambria Math" panose="02040503050406030204" pitchFamily="18" charset="0"/>
                      </a:rPr>
                      <m:t>(</m:t>
                    </m:r>
                    <m:r>
                      <m:rPr>
                        <m:nor/>
                      </m:rPr>
                      <a:rPr lang="en-US" altLang="zh-CN" sz="1400" b="1" i="0" dirty="0" smtClean="0">
                        <a:solidFill>
                          <a:srgbClr val="FF0000"/>
                        </a:solidFill>
                        <a:latin typeface="Cambria Math" panose="02040503050406030204" pitchFamily="18" charset="0"/>
                      </a:rPr>
                      <m:t>187</m:t>
                    </m:r>
                    <m:r>
                      <a:rPr lang="en-US" altLang="zh-CN" sz="1400" b="0" i="1" dirty="0" smtClean="0">
                        <a:latin typeface="Cambria Math" panose="02040503050406030204" pitchFamily="18" charset="0"/>
                      </a:rPr>
                      <m:t>,356,32) </m:t>
                    </m:r>
                  </m:oMath>
                </a14:m>
                <a:r>
                  <a:rPr lang="en-US" altLang="zh-CN" sz="1400" i="0" dirty="0">
                    <a:solidFill>
                      <a:srgbClr val="3C4043"/>
                    </a:solidFill>
                    <a:effectLst/>
                    <a:latin typeface="Times New Roman" panose="02020603050405020304" pitchFamily="18" charset="0"/>
                    <a:cs typeface="Times New Roman" panose="02020603050405020304" pitchFamily="18" charset="0"/>
                  </a:rPr>
                  <a:t>; FGS1: </a:t>
                </a:r>
                <a14:m>
                  <m:oMath xmlns:m="http://schemas.openxmlformats.org/officeDocument/2006/math">
                    <m:r>
                      <a:rPr lang="en-US" altLang="zh-CN" sz="1400" b="0" i="1" dirty="0" smtClean="0">
                        <a:latin typeface="Cambria Math" panose="02040503050406030204" pitchFamily="18" charset="0"/>
                      </a:rPr>
                      <m:t>(</m:t>
                    </m:r>
                    <m:r>
                      <m:rPr>
                        <m:nor/>
                      </m:rPr>
                      <a:rPr lang="en-US" altLang="zh-CN" sz="1400" b="1" i="0" dirty="0" smtClean="0">
                        <a:solidFill>
                          <a:srgbClr val="3C4043"/>
                        </a:solidFill>
                        <a:effectLst/>
                        <a:latin typeface="Times New Roman" panose="02020603050405020304" pitchFamily="18" charset="0"/>
                        <a:cs typeface="Times New Roman" panose="02020603050405020304" pitchFamily="18" charset="0"/>
                      </a:rPr>
                      <m:t>135000</m:t>
                    </m:r>
                    <m:r>
                      <a:rPr lang="en-US" altLang="zh-CN" sz="1400" b="0" i="1" dirty="0" smtClean="0">
                        <a:latin typeface="Cambria Math" panose="02040503050406030204" pitchFamily="18" charset="0"/>
                      </a:rPr>
                      <m:t>,32,32) </m:t>
                    </m:r>
                  </m:oMath>
                </a14:m>
                <a:r>
                  <a:rPr lang="en-US" altLang="zh-CN" sz="1400" i="0" dirty="0">
                    <a:solidFill>
                      <a:srgbClr val="3C4043"/>
                    </a:solidFill>
                    <a:effectLst/>
                    <a:latin typeface="Times New Roman" panose="02020603050405020304" pitchFamily="18" charset="0"/>
                    <a:cs typeface="Times New Roman" panose="02020603050405020304" pitchFamily="18" charset="0"/>
                  </a:rPr>
                  <a:t>-&gt;</a:t>
                </a:r>
                <a14:m>
                  <m:oMath xmlns:m="http://schemas.openxmlformats.org/officeDocument/2006/math">
                    <m:r>
                      <a:rPr lang="en-US" altLang="zh-CN" sz="1400" b="0" i="1" dirty="0" smtClean="0">
                        <a:latin typeface="Cambria Math" panose="02040503050406030204" pitchFamily="18" charset="0"/>
                      </a:rPr>
                      <m:t>(</m:t>
                    </m:r>
                    <m:r>
                      <m:rPr>
                        <m:nor/>
                      </m:rPr>
                      <a:rPr lang="en-US" altLang="zh-CN" sz="1400" b="1" i="0" dirty="0" smtClean="0">
                        <a:solidFill>
                          <a:srgbClr val="FF0000"/>
                        </a:solidFill>
                        <a:latin typeface="Times New Roman" panose="02020603050405020304" pitchFamily="18" charset="0"/>
                        <a:cs typeface="Times New Roman" panose="02020603050405020304" pitchFamily="18" charset="0"/>
                      </a:rPr>
                      <m:t>187</m:t>
                    </m:r>
                    <m:r>
                      <a:rPr lang="en-US" altLang="zh-CN" sz="1400" b="0" i="1" dirty="0" smtClean="0">
                        <a:latin typeface="Cambria Math" panose="02040503050406030204" pitchFamily="18" charset="0"/>
                      </a:rPr>
                      <m:t>,32,32) </m:t>
                    </m:r>
                  </m:oMath>
                </a14:m>
                <a:endParaRPr lang="en-US" altLang="zh-CN" sz="1400" i="0" dirty="0">
                  <a:solidFill>
                    <a:srgbClr val="3C4043"/>
                  </a:solidFill>
                  <a:effectLst/>
                  <a:latin typeface="Times New Roman" panose="02020603050405020304" pitchFamily="18" charset="0"/>
                  <a:cs typeface="Times New Roman" panose="02020603050405020304" pitchFamily="18" charset="0"/>
                </a:endParaRPr>
              </a:p>
              <a:p>
                <a:r>
                  <a:rPr lang="en-US" altLang="zh-CN" sz="1400" dirty="0">
                    <a:solidFill>
                      <a:srgbClr val="3C4043"/>
                    </a:solidFill>
                    <a:latin typeface="Times New Roman" panose="02020603050405020304" pitchFamily="18" charset="0"/>
                    <a:cs typeface="Times New Roman" panose="02020603050405020304" pitchFamily="18" charset="0"/>
                  </a:rPr>
                  <a:t>Q2: How does dimension of spectral in AIRS decrease?</a:t>
                </a:r>
              </a:p>
              <a:p>
                <a:r>
                  <a:rPr lang="en-US" altLang="zh-CN" sz="1400" i="0" dirty="0">
                    <a:solidFill>
                      <a:srgbClr val="3C4043"/>
                    </a:solidFill>
                    <a:effectLst/>
                    <a:latin typeface="Times New Roman" panose="02020603050405020304" pitchFamily="18" charset="0"/>
                    <a:cs typeface="Times New Roman" panose="02020603050405020304" pitchFamily="18" charset="0"/>
                  </a:rPr>
                  <a:t>A2: </a:t>
                </a:r>
                <a:r>
                  <a:rPr lang="en-US" altLang="zh-CN" sz="1400" i="0" dirty="0">
                    <a:solidFill>
                      <a:srgbClr val="FF0000"/>
                    </a:solidFill>
                    <a:effectLst/>
                    <a:latin typeface="Times New Roman" panose="02020603050405020304" pitchFamily="18" charset="0"/>
                    <a:cs typeface="Times New Roman" panose="02020603050405020304" pitchFamily="18" charset="0"/>
                  </a:rPr>
                  <a:t>The images are cut along the wavelength axis between pixels 39 and 321, so that the 282 pixels left in the wavelength dimension match the last 282 targets' points, from AIRS*.</a:t>
                </a:r>
              </a:p>
            </p:txBody>
          </p:sp>
        </mc:Choice>
        <mc:Fallback xmlns="">
          <p:sp>
            <p:nvSpPr>
              <p:cNvPr id="26" name="文本框 25">
                <a:extLst>
                  <a:ext uri="{FF2B5EF4-FFF2-40B4-BE49-F238E27FC236}">
                    <a16:creationId xmlns:a16="http://schemas.microsoft.com/office/drawing/2014/main" id="{A705B3B9-052C-C7DA-C581-1969AEB94EA3}"/>
                  </a:ext>
                </a:extLst>
              </p:cNvPr>
              <p:cNvSpPr txBox="1">
                <a:spLocks noRot="1" noChangeAspect="1" noMove="1" noResize="1" noEditPoints="1" noAdjustHandles="1" noChangeArrowheads="1" noChangeShapeType="1" noTextEdit="1"/>
              </p:cNvSpPr>
              <p:nvPr/>
            </p:nvSpPr>
            <p:spPr>
              <a:xfrm>
                <a:off x="443344" y="4377381"/>
                <a:ext cx="10815783" cy="2031325"/>
              </a:xfrm>
              <a:prstGeom prst="rect">
                <a:avLst/>
              </a:prstGeom>
              <a:blipFill>
                <a:blip r:embed="rId4"/>
                <a:stretch>
                  <a:fillRect l="-169" t="-601" b="-2402"/>
                </a:stretch>
              </a:blipFill>
            </p:spPr>
            <p:txBody>
              <a:bodyPr/>
              <a:lstStyle/>
              <a:p>
                <a:r>
                  <a:rPr lang="zh-CN" altLang="en-US">
                    <a:noFill/>
                  </a:rPr>
                  <a:t> </a:t>
                </a:r>
              </a:p>
            </p:txBody>
          </p:sp>
        </mc:Fallback>
      </mc:AlternateContent>
      <p:pic>
        <p:nvPicPr>
          <p:cNvPr id="29" name="图片 28">
            <a:extLst>
              <a:ext uri="{FF2B5EF4-FFF2-40B4-BE49-F238E27FC236}">
                <a16:creationId xmlns:a16="http://schemas.microsoft.com/office/drawing/2014/main" id="{93871BCE-1EEA-CD2A-2EBA-8D961B9A0A6C}"/>
              </a:ext>
            </a:extLst>
          </p:cNvPr>
          <p:cNvPicPr>
            <a:picLocks noChangeAspect="1"/>
          </p:cNvPicPr>
          <p:nvPr/>
        </p:nvPicPr>
        <p:blipFill>
          <a:blip r:embed="rId5"/>
          <a:stretch>
            <a:fillRect/>
          </a:stretch>
        </p:blipFill>
        <p:spPr>
          <a:xfrm>
            <a:off x="5486869" y="4485493"/>
            <a:ext cx="6261787" cy="544365"/>
          </a:xfrm>
          <a:prstGeom prst="rect">
            <a:avLst/>
          </a:prstGeom>
          <a:ln>
            <a:noFill/>
          </a:ln>
          <a:effectLst>
            <a:outerShdw blurRad="292100" dist="139700" dir="2700000" algn="tl" rotWithShape="0">
              <a:srgbClr val="333333">
                <a:alpha val="65000"/>
              </a:srgbClr>
            </a:outerShdw>
          </a:effectLst>
        </p:spPr>
      </p:pic>
      <p:sp>
        <p:nvSpPr>
          <p:cNvPr id="1025" name="文本框 1024">
            <a:extLst>
              <a:ext uri="{FF2B5EF4-FFF2-40B4-BE49-F238E27FC236}">
                <a16:creationId xmlns:a16="http://schemas.microsoft.com/office/drawing/2014/main" id="{B5CC9A3F-D1B3-F431-01E0-48E4A502E576}"/>
              </a:ext>
            </a:extLst>
          </p:cNvPr>
          <p:cNvSpPr txBox="1"/>
          <p:nvPr/>
        </p:nvSpPr>
        <p:spPr>
          <a:xfrm>
            <a:off x="0" y="6411098"/>
            <a:ext cx="12402127" cy="830997"/>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hlinkClick r:id="rId6"/>
              </a:rPr>
              <a:t>* https://www.kaggle.com/code/gordonyip/update-calibrating-and-binning-astronomical-data/comments#2953798</a:t>
            </a:r>
            <a:endParaRPr lang="en-US" altLang="zh-CN" sz="1200" dirty="0">
              <a:latin typeface="Times New Roman" panose="02020603050405020304" pitchFamily="18" charset="0"/>
              <a:cs typeface="Times New Roman" panose="02020603050405020304" pitchFamily="18" charset="0"/>
            </a:endParaRPr>
          </a:p>
          <a:p>
            <a:r>
              <a:rPr lang="en-US" altLang="zh-CN" sz="1200" dirty="0">
                <a:latin typeface="Times New Roman" panose="02020603050405020304" pitchFamily="18" charset="0"/>
                <a:cs typeface="Times New Roman" panose="02020603050405020304" pitchFamily="18" charset="0"/>
              </a:rPr>
              <a:t>Image Credit: </a:t>
            </a:r>
            <a:r>
              <a:rPr lang="en-US" altLang="zh-CN" sz="1200" dirty="0">
                <a:latin typeface="Times New Roman" panose="02020603050405020304" pitchFamily="18" charset="0"/>
                <a:cs typeface="Times New Roman" panose="02020603050405020304" pitchFamily="18" charset="0"/>
                <a:hlinkClick r:id="rId7"/>
              </a:rPr>
              <a:t>https://byjus.com/physics/visible-light/</a:t>
            </a:r>
            <a:endParaRPr lang="en-US" altLang="zh-CN" sz="1200" dirty="0">
              <a:latin typeface="Times New Roman" panose="02020603050405020304" pitchFamily="18" charset="0"/>
              <a:cs typeface="Times New Roman" panose="02020603050405020304" pitchFamily="18" charset="0"/>
            </a:endParaRPr>
          </a:p>
          <a:p>
            <a:endParaRPr lang="en-US" altLang="zh-CN" sz="1200" dirty="0">
              <a:latin typeface="Times New Roman" panose="02020603050405020304" pitchFamily="18" charset="0"/>
              <a:cs typeface="Times New Roman" panose="02020603050405020304" pitchFamily="18" charset="0"/>
            </a:endParaRPr>
          </a:p>
          <a:p>
            <a:endParaRPr lang="zh-CN" altLang="en-US" sz="1200" dirty="0">
              <a:latin typeface="Times New Roman" panose="02020603050405020304" pitchFamily="18" charset="0"/>
              <a:cs typeface="Times New Roman" panose="02020603050405020304" pitchFamily="18" charset="0"/>
            </a:endParaRPr>
          </a:p>
        </p:txBody>
      </p:sp>
      <p:pic>
        <p:nvPicPr>
          <p:cNvPr id="1032" name="Picture 8" descr="Visible Light">
            <a:extLst>
              <a:ext uri="{FF2B5EF4-FFF2-40B4-BE49-F238E27FC236}">
                <a16:creationId xmlns:a16="http://schemas.microsoft.com/office/drawing/2014/main" id="{16CB274B-E1DC-C4C9-A53E-0FD59061E1A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389476" y="2302146"/>
            <a:ext cx="3171594" cy="2012905"/>
          </a:xfrm>
          <a:prstGeom prst="rect">
            <a:avLst/>
          </a:prstGeom>
          <a:noFill/>
          <a:extLst>
            <a:ext uri="{909E8E84-426E-40DD-AFC4-6F175D3DCCD1}">
              <a14:hiddenFill xmlns:a14="http://schemas.microsoft.com/office/drawing/2010/main">
                <a:solidFill>
                  <a:srgbClr val="FFFFFF"/>
                </a:solidFill>
              </a14:hiddenFill>
            </a:ext>
          </a:extLst>
        </p:spPr>
      </p:pic>
      <p:sp>
        <p:nvSpPr>
          <p:cNvPr id="1027" name="文本框 1026">
            <a:extLst>
              <a:ext uri="{FF2B5EF4-FFF2-40B4-BE49-F238E27FC236}">
                <a16:creationId xmlns:a16="http://schemas.microsoft.com/office/drawing/2014/main" id="{06D23AB5-B53D-6C7A-BA05-EAF802C4A563}"/>
              </a:ext>
            </a:extLst>
          </p:cNvPr>
          <p:cNvSpPr txBox="1"/>
          <p:nvPr/>
        </p:nvSpPr>
        <p:spPr>
          <a:xfrm>
            <a:off x="8546232" y="2272903"/>
            <a:ext cx="2337394" cy="307777"/>
          </a:xfrm>
          <a:prstGeom prst="rect">
            <a:avLst/>
          </a:prstGeom>
          <a:noFill/>
        </p:spPr>
        <p:txBody>
          <a:bodyPr wrap="square">
            <a:spAutoFit/>
          </a:bodyPr>
          <a:lstStyle/>
          <a:p>
            <a:r>
              <a:rPr lang="en-US" altLang="zh-CN" sz="1400" dirty="0">
                <a:latin typeface="Arial" panose="020B0604020202020204" pitchFamily="34" charset="0"/>
                <a:cs typeface="Arial" panose="020B0604020202020204" pitchFamily="34" charset="0"/>
              </a:rPr>
              <a:t>AIRS-CH0: 1.95 - 3.90 µm</a:t>
            </a:r>
            <a:endParaRPr lang="zh-CN" altLang="en-US" sz="1400" dirty="0"/>
          </a:p>
        </p:txBody>
      </p:sp>
      <p:cxnSp>
        <p:nvCxnSpPr>
          <p:cNvPr id="1031" name="直接箭头连接符 1030">
            <a:extLst>
              <a:ext uri="{FF2B5EF4-FFF2-40B4-BE49-F238E27FC236}">
                <a16:creationId xmlns:a16="http://schemas.microsoft.com/office/drawing/2014/main" id="{EA51B932-1819-A3B7-2FE8-A394AD093F25}"/>
              </a:ext>
            </a:extLst>
          </p:cNvPr>
          <p:cNvCxnSpPr>
            <a:stCxn id="1027" idx="2"/>
          </p:cNvCxnSpPr>
          <p:nvPr/>
        </p:nvCxnSpPr>
        <p:spPr>
          <a:xfrm>
            <a:off x="9714929" y="2580680"/>
            <a:ext cx="115454" cy="25030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029" name="文本框 1028">
            <a:extLst>
              <a:ext uri="{FF2B5EF4-FFF2-40B4-BE49-F238E27FC236}">
                <a16:creationId xmlns:a16="http://schemas.microsoft.com/office/drawing/2014/main" id="{75025138-C56B-C2D3-D9A3-CD2088F8C6C5}"/>
              </a:ext>
            </a:extLst>
          </p:cNvPr>
          <p:cNvSpPr txBox="1"/>
          <p:nvPr/>
        </p:nvSpPr>
        <p:spPr>
          <a:xfrm>
            <a:off x="9207157" y="4138931"/>
            <a:ext cx="1998047" cy="307777"/>
          </a:xfrm>
          <a:prstGeom prst="rect">
            <a:avLst/>
          </a:prstGeom>
          <a:noFill/>
        </p:spPr>
        <p:txBody>
          <a:bodyPr wrap="square">
            <a:spAutoFit/>
          </a:bodyPr>
          <a:lstStyle/>
          <a:p>
            <a:r>
              <a:rPr lang="en-US" altLang="zh-CN" sz="1400" dirty="0">
                <a:latin typeface="Arial" panose="020B0604020202020204" pitchFamily="34" charset="0"/>
                <a:cs typeface="Arial" panose="020B0604020202020204" pitchFamily="34" charset="0"/>
              </a:rPr>
              <a:t>FGS1: 0.60 – 0.80 µm</a:t>
            </a:r>
            <a:endParaRPr lang="zh-CN" altLang="en-US" sz="1400" dirty="0"/>
          </a:p>
        </p:txBody>
      </p:sp>
      <p:cxnSp>
        <p:nvCxnSpPr>
          <p:cNvPr id="1033" name="直接箭头连接符 1032">
            <a:extLst>
              <a:ext uri="{FF2B5EF4-FFF2-40B4-BE49-F238E27FC236}">
                <a16:creationId xmlns:a16="http://schemas.microsoft.com/office/drawing/2014/main" id="{F74F8023-C2E8-B42C-BDEE-D0FC7C628F17}"/>
              </a:ext>
            </a:extLst>
          </p:cNvPr>
          <p:cNvCxnSpPr>
            <a:cxnSpLocks/>
            <a:stCxn id="1029" idx="0"/>
          </p:cNvCxnSpPr>
          <p:nvPr/>
        </p:nvCxnSpPr>
        <p:spPr>
          <a:xfrm flipH="1" flipV="1">
            <a:off x="9772656" y="2910821"/>
            <a:ext cx="433525" cy="122811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037" name="文本框 1036">
                <a:extLst>
                  <a:ext uri="{FF2B5EF4-FFF2-40B4-BE49-F238E27FC236}">
                    <a16:creationId xmlns:a16="http://schemas.microsoft.com/office/drawing/2014/main" id="{F975ACC1-1785-1F0A-0E4A-15E8EB447ECC}"/>
                  </a:ext>
                </a:extLst>
              </p:cNvPr>
              <p:cNvSpPr txBox="1"/>
              <p:nvPr/>
            </p:nvSpPr>
            <p:spPr>
              <a:xfrm>
                <a:off x="3001818" y="6136971"/>
                <a:ext cx="8894618" cy="324384"/>
              </a:xfrm>
              <a:prstGeom prst="rect">
                <a:avLst/>
              </a:prstGeom>
              <a:noFill/>
              <a:ln>
                <a:solidFill>
                  <a:srgbClr val="FF0000"/>
                </a:solidFill>
              </a:ln>
            </p:spPr>
            <p:txBody>
              <a:bodyPr wrap="square" rtlCol="0">
                <a:spAutoFit/>
              </a:bodyPr>
              <a:lstStyle/>
              <a:p>
                <a:r>
                  <a:rPr lang="en-US" altLang="zh-CN" sz="1400" dirty="0">
                    <a:latin typeface="Times New Roman" panose="02020603050405020304" pitchFamily="18" charset="0"/>
                    <a:cs typeface="Times New Roman" panose="02020603050405020304" pitchFamily="18" charset="0"/>
                  </a:rPr>
                  <a:t>I think this mapping by cropping is confusing. We would find a way to match </a:t>
                </a:r>
                <a14:m>
                  <m:oMath xmlns:m="http://schemas.openxmlformats.org/officeDocument/2006/math">
                    <m:sSub>
                      <m:sSubPr>
                        <m:ctrlPr>
                          <a:rPr lang="en-US" altLang="zh-CN" sz="1400" b="0" i="1" smtClean="0">
                            <a:highlight>
                              <a:srgbClr val="FFFF00"/>
                            </a:highlight>
                            <a:latin typeface="Cambria Math" panose="02040503050406030204" pitchFamily="18" charset="0"/>
                          </a:rPr>
                        </m:ctrlPr>
                      </m:sSubPr>
                      <m:e>
                        <m:r>
                          <a:rPr lang="en-US" altLang="zh-CN" sz="1400" b="0" i="1" smtClean="0">
                            <a:highlight>
                              <a:srgbClr val="FFFF00"/>
                            </a:highlight>
                            <a:latin typeface="Cambria Math" panose="02040503050406030204" pitchFamily="18" charset="0"/>
                          </a:rPr>
                          <m:t>𝑁</m:t>
                        </m:r>
                      </m:e>
                      <m:sub>
                        <m:r>
                          <a:rPr lang="en-US" altLang="zh-CN" sz="1400" b="0" i="1" smtClean="0">
                            <a:highlight>
                              <a:srgbClr val="FFFF00"/>
                            </a:highlight>
                            <a:latin typeface="Cambria Math" panose="02040503050406030204" pitchFamily="18" charset="0"/>
                          </a:rPr>
                          <m:t>𝑠𝑝𝑒𝑐𝑡𝑟𝑎𝑙</m:t>
                        </m:r>
                      </m:sub>
                    </m:sSub>
                    <m:r>
                      <a:rPr lang="en-US" altLang="zh-CN" sz="1400" b="0" i="1" smtClean="0">
                        <a:highlight>
                          <a:srgbClr val="FFFF00"/>
                        </a:highlight>
                        <a:latin typeface="Cambria Math" panose="02040503050406030204" pitchFamily="18" charset="0"/>
                      </a:rPr>
                      <m:t>=356 →</m:t>
                    </m:r>
                    <m:sSub>
                      <m:sSubPr>
                        <m:ctrlPr>
                          <a:rPr lang="en-US" altLang="zh-CN" sz="1400" b="0" i="1" smtClean="0">
                            <a:highlight>
                              <a:srgbClr val="FFFF00"/>
                            </a:highlight>
                            <a:latin typeface="Cambria Math" panose="02040503050406030204" pitchFamily="18" charset="0"/>
                          </a:rPr>
                        </m:ctrlPr>
                      </m:sSubPr>
                      <m:e>
                        <m:r>
                          <a:rPr lang="en-US" altLang="zh-CN" sz="1400" b="0" i="1" smtClean="0">
                            <a:highlight>
                              <a:srgbClr val="FFFF00"/>
                            </a:highlight>
                            <a:latin typeface="Cambria Math" panose="02040503050406030204" pitchFamily="18" charset="0"/>
                          </a:rPr>
                          <m:t>𝑁</m:t>
                        </m:r>
                      </m:e>
                      <m:sub>
                        <m:r>
                          <a:rPr lang="en-US" altLang="zh-CN" sz="1400" b="0" i="1" smtClean="0">
                            <a:highlight>
                              <a:srgbClr val="FFFF00"/>
                            </a:highlight>
                            <a:latin typeface="Cambria Math" panose="02040503050406030204" pitchFamily="18" charset="0"/>
                          </a:rPr>
                          <m:t>𝑠𝑝𝑒𝑐𝑡𝑟𝑎𝑙</m:t>
                        </m:r>
                      </m:sub>
                    </m:sSub>
                    <m:r>
                      <a:rPr lang="en-US" altLang="zh-CN" sz="1400" b="0" i="1" smtClean="0">
                        <a:highlight>
                          <a:srgbClr val="FFFF00"/>
                        </a:highlight>
                        <a:latin typeface="Cambria Math" panose="02040503050406030204" pitchFamily="18" charset="0"/>
                      </a:rPr>
                      <m:t>=282</m:t>
                    </m:r>
                  </m:oMath>
                </a14:m>
                <a:endParaRPr lang="en-US" altLang="zh-CN" sz="1400" b="0" dirty="0">
                  <a:highlight>
                    <a:srgbClr val="FFFF00"/>
                  </a:highlight>
                  <a:latin typeface="Times New Roman" panose="02020603050405020304" pitchFamily="18" charset="0"/>
                  <a:cs typeface="Times New Roman" panose="02020603050405020304" pitchFamily="18" charset="0"/>
                </a:endParaRPr>
              </a:p>
            </p:txBody>
          </p:sp>
        </mc:Choice>
        <mc:Fallback xmlns="">
          <p:sp>
            <p:nvSpPr>
              <p:cNvPr id="1037" name="文本框 1036">
                <a:extLst>
                  <a:ext uri="{FF2B5EF4-FFF2-40B4-BE49-F238E27FC236}">
                    <a16:creationId xmlns:a16="http://schemas.microsoft.com/office/drawing/2014/main" id="{F975ACC1-1785-1F0A-0E4A-15E8EB447ECC}"/>
                  </a:ext>
                </a:extLst>
              </p:cNvPr>
              <p:cNvSpPr txBox="1">
                <a:spLocks noRot="1" noChangeAspect="1" noMove="1" noResize="1" noEditPoints="1" noAdjustHandles="1" noChangeArrowheads="1" noChangeShapeType="1" noTextEdit="1"/>
              </p:cNvSpPr>
              <p:nvPr/>
            </p:nvSpPr>
            <p:spPr>
              <a:xfrm>
                <a:off x="3001818" y="6136971"/>
                <a:ext cx="8894618" cy="324384"/>
              </a:xfrm>
              <a:prstGeom prst="rect">
                <a:avLst/>
              </a:prstGeom>
              <a:blipFill>
                <a:blip r:embed="rId9"/>
                <a:stretch>
                  <a:fillRect l="-137" t="-1818" b="-10909"/>
                </a:stretch>
              </a:blipFill>
              <a:ln>
                <a:solidFill>
                  <a:srgbClr val="FF0000"/>
                </a:solidFill>
              </a:ln>
            </p:spPr>
            <p:txBody>
              <a:bodyPr/>
              <a:lstStyle/>
              <a:p>
                <a:r>
                  <a:rPr lang="zh-CN" altLang="en-US">
                    <a:noFill/>
                  </a:rPr>
                  <a:t> </a:t>
                </a:r>
              </a:p>
            </p:txBody>
          </p:sp>
        </mc:Fallback>
      </mc:AlternateContent>
    </p:spTree>
    <p:extLst>
      <p:ext uri="{BB962C8B-B14F-4D97-AF65-F5344CB8AC3E}">
        <p14:creationId xmlns:p14="http://schemas.microsoft.com/office/powerpoint/2010/main" val="14327633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D973ED-7A34-05AF-498F-18C6FFB0A1FF}"/>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462780DC-1CA2-335B-4EDB-38D0599EE00B}"/>
              </a:ext>
            </a:extLst>
          </p:cNvPr>
          <p:cNvSpPr txBox="1"/>
          <p:nvPr/>
        </p:nvSpPr>
        <p:spPr>
          <a:xfrm>
            <a:off x="271952" y="449294"/>
            <a:ext cx="9259975" cy="707886"/>
          </a:xfrm>
          <a:prstGeom prst="rect">
            <a:avLst/>
          </a:prstGeom>
          <a:noFill/>
        </p:spPr>
        <p:txBody>
          <a:bodyPr wrap="square" rtlCol="0">
            <a:spAutoFit/>
          </a:bodyPr>
          <a:lstStyle/>
          <a:p>
            <a:r>
              <a:rPr lang="en-US" altLang="zh-CN" sz="4000" b="1" dirty="0">
                <a:latin typeface="Times New Roman" panose="02020603050405020304" pitchFamily="18" charset="0"/>
                <a:cs typeface="Times New Roman" panose="02020603050405020304" pitchFamily="18" charset="0"/>
              </a:rPr>
              <a:t>Calibration</a:t>
            </a:r>
          </a:p>
        </p:txBody>
      </p:sp>
      <p:sp>
        <p:nvSpPr>
          <p:cNvPr id="3" name="矩形 2">
            <a:extLst>
              <a:ext uri="{FF2B5EF4-FFF2-40B4-BE49-F238E27FC236}">
                <a16:creationId xmlns:a16="http://schemas.microsoft.com/office/drawing/2014/main" id="{44DC47D0-EC52-BC37-D6D5-C2325481B371}"/>
              </a:ext>
            </a:extLst>
          </p:cNvPr>
          <p:cNvSpPr/>
          <p:nvPr/>
        </p:nvSpPr>
        <p:spPr>
          <a:xfrm>
            <a:off x="7792975" y="6488668"/>
            <a:ext cx="4399025" cy="369332"/>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rPr>
              <a:t>© </a:t>
            </a:r>
            <a:r>
              <a:rPr lang="en-US" altLang="zh-CN" dirty="0" err="1">
                <a:latin typeface="Times New Roman" panose="02020603050405020304" pitchFamily="18" charset="0"/>
                <a:cs typeface="Times New Roman" panose="02020603050405020304" pitchFamily="18" charset="0"/>
              </a:rPr>
              <a:t>kaggle</a:t>
            </a:r>
            <a:r>
              <a:rPr lang="zh-CN" altLang="en-US" dirty="0">
                <a:latin typeface="Times New Roman" panose="02020603050405020304" pitchFamily="18" charset="0"/>
                <a:cs typeface="Times New Roman" panose="02020603050405020304" pitchFamily="18" charset="0"/>
              </a:rPr>
              <a:t>君</a:t>
            </a:r>
            <a:r>
              <a:rPr lang="en-US" altLang="zh-CN" dirty="0">
                <a:latin typeface="Times New Roman" panose="02020603050405020304" pitchFamily="18" charset="0"/>
                <a:cs typeface="Times New Roman" panose="02020603050405020304" pitchFamily="18" charset="0"/>
              </a:rPr>
              <a:t>-</a:t>
            </a:r>
            <a:r>
              <a:rPr lang="en-US" altLang="zh-CN" dirty="0" err="1">
                <a:latin typeface="Times New Roman" panose="02020603050405020304" pitchFamily="18" charset="0"/>
                <a:cs typeface="Times New Roman" panose="02020603050405020304" pitchFamily="18" charset="0"/>
              </a:rPr>
              <a:t>sakura</a:t>
            </a:r>
            <a:r>
              <a:rPr lang="en-US" altLang="zh-CN" dirty="0">
                <a:latin typeface="Times New Roman" panose="02020603050405020304" pitchFamily="18" charset="0"/>
                <a:cs typeface="Times New Roman" panose="02020603050405020304" pitchFamily="18" charset="0"/>
              </a:rPr>
              <a:t>, 2024. All rights reserved.</a:t>
            </a:r>
            <a:endParaRPr lang="zh-CN" altLang="en-US" dirty="0">
              <a:latin typeface="Times New Roman" panose="02020603050405020304" pitchFamily="18" charset="0"/>
              <a:cs typeface="Times New Roman" panose="02020603050405020304" pitchFamily="18" charset="0"/>
            </a:endParaRPr>
          </a:p>
        </p:txBody>
      </p:sp>
      <p:sp>
        <p:nvSpPr>
          <p:cNvPr id="16" name="矩形 15">
            <a:extLst>
              <a:ext uri="{FF2B5EF4-FFF2-40B4-BE49-F238E27FC236}">
                <a16:creationId xmlns:a16="http://schemas.microsoft.com/office/drawing/2014/main" id="{A20D2903-F60E-AFF0-B931-BFF642837A8A}"/>
              </a:ext>
            </a:extLst>
          </p:cNvPr>
          <p:cNvSpPr/>
          <p:nvPr/>
        </p:nvSpPr>
        <p:spPr>
          <a:xfrm>
            <a:off x="355438" y="1194911"/>
            <a:ext cx="9850743" cy="646331"/>
          </a:xfrm>
          <a:prstGeom prst="rect">
            <a:avLst/>
          </a:prstGeom>
        </p:spPr>
        <p:txBody>
          <a:bodyPr wrap="square">
            <a:spAutoFit/>
          </a:bodyPr>
          <a:lstStyle/>
          <a:p>
            <a:r>
              <a:rPr lang="en-US" altLang="zh-CN" b="1" dirty="0"/>
              <a:t>There are some things you should pay attention to/modify in </a:t>
            </a:r>
            <a:r>
              <a:rPr lang="en-US" altLang="zh-CN" b="1" dirty="0">
                <a:hlinkClick r:id="rId2"/>
              </a:rPr>
              <a:t>official calibration notebook</a:t>
            </a:r>
            <a:r>
              <a:rPr lang="en-US" altLang="zh-CN" b="1" dirty="0"/>
              <a:t>:</a:t>
            </a:r>
          </a:p>
          <a:p>
            <a:endParaRPr lang="en-US" altLang="zh-CN" b="1" dirty="0"/>
          </a:p>
        </p:txBody>
      </p:sp>
      <p:pic>
        <p:nvPicPr>
          <p:cNvPr id="7" name="图片 6">
            <a:extLst>
              <a:ext uri="{FF2B5EF4-FFF2-40B4-BE49-F238E27FC236}">
                <a16:creationId xmlns:a16="http://schemas.microsoft.com/office/drawing/2014/main" id="{F7A278B5-7DCE-5E02-8682-AC007F3233DE}"/>
              </a:ext>
            </a:extLst>
          </p:cNvPr>
          <p:cNvPicPr>
            <a:picLocks noChangeAspect="1"/>
          </p:cNvPicPr>
          <p:nvPr/>
        </p:nvPicPr>
        <p:blipFill>
          <a:blip r:embed="rId3"/>
          <a:stretch>
            <a:fillRect/>
          </a:stretch>
        </p:blipFill>
        <p:spPr>
          <a:xfrm>
            <a:off x="184912" y="1750087"/>
            <a:ext cx="11822175" cy="3839111"/>
          </a:xfrm>
          <a:prstGeom prst="rect">
            <a:avLst/>
          </a:prstGeom>
          <a:ln>
            <a:noFill/>
          </a:ln>
          <a:effectLst>
            <a:outerShdw blurRad="292100" dist="139700" dir="2700000" algn="tl" rotWithShape="0">
              <a:srgbClr val="333333">
                <a:alpha val="65000"/>
              </a:srgbClr>
            </a:outerShdw>
          </a:effectLst>
        </p:spPr>
      </p:pic>
      <p:sp>
        <p:nvSpPr>
          <p:cNvPr id="9" name="矩形 8">
            <a:extLst>
              <a:ext uri="{FF2B5EF4-FFF2-40B4-BE49-F238E27FC236}">
                <a16:creationId xmlns:a16="http://schemas.microsoft.com/office/drawing/2014/main" id="{A9D74423-DEB1-4A5B-85FB-46BCC91A53E4}"/>
              </a:ext>
            </a:extLst>
          </p:cNvPr>
          <p:cNvSpPr/>
          <p:nvPr/>
        </p:nvSpPr>
        <p:spPr>
          <a:xfrm>
            <a:off x="1126837" y="4716118"/>
            <a:ext cx="1496291" cy="20686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7BEAC1CA-1044-A8D2-A955-C55FB53083D4}"/>
              </a:ext>
            </a:extLst>
          </p:cNvPr>
          <p:cNvSpPr txBox="1"/>
          <p:nvPr/>
        </p:nvSpPr>
        <p:spPr>
          <a:xfrm>
            <a:off x="2780144" y="4708982"/>
            <a:ext cx="7527638" cy="523220"/>
          </a:xfrm>
          <a:prstGeom prst="rect">
            <a:avLst/>
          </a:prstGeom>
          <a:solidFill>
            <a:schemeClr val="bg1"/>
          </a:solidFill>
        </p:spPr>
        <p:txBody>
          <a:bodyPr wrap="square" rtlCol="0">
            <a:spAutoFit/>
          </a:bodyPr>
          <a:lstStyle/>
          <a:p>
            <a:r>
              <a:rPr lang="en-US" altLang="zh-CN" sz="1400" dirty="0">
                <a:latin typeface="Arial" panose="020B0604020202020204" pitchFamily="34" charset="0"/>
                <a:cs typeface="Arial" panose="020B0604020202020204" pitchFamily="34" charset="0"/>
              </a:rPr>
              <a:t>Note we divide gain as the gain provided is an inversion factor of a standard gain. </a:t>
            </a:r>
          </a:p>
          <a:p>
            <a:r>
              <a:rPr lang="en-US" altLang="zh-CN" sz="1400" dirty="0">
                <a:latin typeface="Arial" panose="020B0604020202020204" pitchFamily="34" charset="0"/>
                <a:cs typeface="Arial" panose="020B0604020202020204" pitchFamily="34" charset="0"/>
              </a:rPr>
              <a:t>See * for more explanation.</a:t>
            </a:r>
            <a:endParaRPr lang="zh-CN" altLang="en-US" sz="1400" dirty="0">
              <a:latin typeface="Arial" panose="020B0604020202020204" pitchFamily="34" charset="0"/>
              <a:cs typeface="Arial" panose="020B0604020202020204" pitchFamily="34" charset="0"/>
            </a:endParaRPr>
          </a:p>
        </p:txBody>
      </p:sp>
      <p:sp>
        <p:nvSpPr>
          <p:cNvPr id="11" name="文本框 10">
            <a:extLst>
              <a:ext uri="{FF2B5EF4-FFF2-40B4-BE49-F238E27FC236}">
                <a16:creationId xmlns:a16="http://schemas.microsoft.com/office/drawing/2014/main" id="{E5249017-4B2F-86B4-6C9A-30468D58168B}"/>
              </a:ext>
            </a:extLst>
          </p:cNvPr>
          <p:cNvSpPr txBox="1"/>
          <p:nvPr/>
        </p:nvSpPr>
        <p:spPr>
          <a:xfrm>
            <a:off x="0" y="6594867"/>
            <a:ext cx="8358909" cy="461665"/>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hlinkClick r:id="rId4"/>
              </a:rPr>
              <a:t>*</a:t>
            </a:r>
            <a:r>
              <a:rPr lang="zh-CN" altLang="en-US" sz="1200" dirty="0">
                <a:latin typeface="Times New Roman" panose="02020603050405020304" pitchFamily="18" charset="0"/>
                <a:cs typeface="Times New Roman" panose="02020603050405020304" pitchFamily="18" charset="0"/>
                <a:hlinkClick r:id="rId4"/>
              </a:rPr>
              <a:t>https://www.kaggle.com/code/gordonyip/update-calibrating-and-binning-astronomical-data/comments#2951175</a:t>
            </a:r>
            <a:endParaRPr lang="en-US" altLang="zh-CN" sz="1200" dirty="0">
              <a:latin typeface="Times New Roman" panose="02020603050405020304" pitchFamily="18" charset="0"/>
              <a:cs typeface="Times New Roman" panose="02020603050405020304" pitchFamily="18" charset="0"/>
            </a:endParaRPr>
          </a:p>
          <a:p>
            <a:endParaRPr lang="zh-CN" altLang="en-US" sz="1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303777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67EDB3-F87A-C9C7-347E-AF872CF8F99D}"/>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7EA1D303-644B-1618-4E45-67B2F0CF1E3F}"/>
              </a:ext>
            </a:extLst>
          </p:cNvPr>
          <p:cNvSpPr txBox="1"/>
          <p:nvPr/>
        </p:nvSpPr>
        <p:spPr>
          <a:xfrm>
            <a:off x="271952" y="449294"/>
            <a:ext cx="9259975" cy="707886"/>
          </a:xfrm>
          <a:prstGeom prst="rect">
            <a:avLst/>
          </a:prstGeom>
          <a:noFill/>
        </p:spPr>
        <p:txBody>
          <a:bodyPr wrap="square" rtlCol="0">
            <a:spAutoFit/>
          </a:bodyPr>
          <a:lstStyle/>
          <a:p>
            <a:r>
              <a:rPr lang="en-US" altLang="zh-CN" sz="4000" b="1" dirty="0">
                <a:latin typeface="Times New Roman" panose="02020603050405020304" pitchFamily="18" charset="0"/>
                <a:cs typeface="Times New Roman" panose="02020603050405020304" pitchFamily="18" charset="0"/>
              </a:rPr>
              <a:t>Calibration</a:t>
            </a:r>
          </a:p>
        </p:txBody>
      </p:sp>
      <p:sp>
        <p:nvSpPr>
          <p:cNvPr id="3" name="矩形 2">
            <a:extLst>
              <a:ext uri="{FF2B5EF4-FFF2-40B4-BE49-F238E27FC236}">
                <a16:creationId xmlns:a16="http://schemas.microsoft.com/office/drawing/2014/main" id="{FADE36F9-CC65-FF53-2553-A8F20B9FB6B7}"/>
              </a:ext>
            </a:extLst>
          </p:cNvPr>
          <p:cNvSpPr/>
          <p:nvPr/>
        </p:nvSpPr>
        <p:spPr>
          <a:xfrm>
            <a:off x="7792975" y="6488668"/>
            <a:ext cx="4399025" cy="369332"/>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rPr>
              <a:t>© </a:t>
            </a:r>
            <a:r>
              <a:rPr lang="en-US" altLang="zh-CN" dirty="0" err="1">
                <a:latin typeface="Times New Roman" panose="02020603050405020304" pitchFamily="18" charset="0"/>
                <a:cs typeface="Times New Roman" panose="02020603050405020304" pitchFamily="18" charset="0"/>
              </a:rPr>
              <a:t>kaggle</a:t>
            </a:r>
            <a:r>
              <a:rPr lang="zh-CN" altLang="en-US" dirty="0">
                <a:latin typeface="Times New Roman" panose="02020603050405020304" pitchFamily="18" charset="0"/>
                <a:cs typeface="Times New Roman" panose="02020603050405020304" pitchFamily="18" charset="0"/>
              </a:rPr>
              <a:t>君</a:t>
            </a:r>
            <a:r>
              <a:rPr lang="en-US" altLang="zh-CN" dirty="0">
                <a:latin typeface="Times New Roman" panose="02020603050405020304" pitchFamily="18" charset="0"/>
                <a:cs typeface="Times New Roman" panose="02020603050405020304" pitchFamily="18" charset="0"/>
              </a:rPr>
              <a:t>-</a:t>
            </a:r>
            <a:r>
              <a:rPr lang="en-US" altLang="zh-CN" dirty="0" err="1">
                <a:latin typeface="Times New Roman" panose="02020603050405020304" pitchFamily="18" charset="0"/>
                <a:cs typeface="Times New Roman" panose="02020603050405020304" pitchFamily="18" charset="0"/>
              </a:rPr>
              <a:t>sakura</a:t>
            </a:r>
            <a:r>
              <a:rPr lang="en-US" altLang="zh-CN" dirty="0">
                <a:latin typeface="Times New Roman" panose="02020603050405020304" pitchFamily="18" charset="0"/>
                <a:cs typeface="Times New Roman" panose="02020603050405020304" pitchFamily="18" charset="0"/>
              </a:rPr>
              <a:t>, 2024. All rights reserved.</a:t>
            </a:r>
            <a:endParaRPr lang="zh-CN" altLang="en-US" dirty="0">
              <a:latin typeface="Times New Roman" panose="02020603050405020304" pitchFamily="18" charset="0"/>
              <a:cs typeface="Times New Roman" panose="02020603050405020304" pitchFamily="18" charset="0"/>
            </a:endParaRPr>
          </a:p>
        </p:txBody>
      </p:sp>
      <p:sp>
        <p:nvSpPr>
          <p:cNvPr id="16" name="矩形 15">
            <a:extLst>
              <a:ext uri="{FF2B5EF4-FFF2-40B4-BE49-F238E27FC236}">
                <a16:creationId xmlns:a16="http://schemas.microsoft.com/office/drawing/2014/main" id="{AB1BEE3F-ED8D-06D0-9946-62EB3FBFF141}"/>
              </a:ext>
            </a:extLst>
          </p:cNvPr>
          <p:cNvSpPr/>
          <p:nvPr/>
        </p:nvSpPr>
        <p:spPr>
          <a:xfrm>
            <a:off x="355438" y="1194911"/>
            <a:ext cx="9850743" cy="646331"/>
          </a:xfrm>
          <a:prstGeom prst="rect">
            <a:avLst/>
          </a:prstGeom>
        </p:spPr>
        <p:txBody>
          <a:bodyPr wrap="square">
            <a:spAutoFit/>
          </a:bodyPr>
          <a:lstStyle/>
          <a:p>
            <a:r>
              <a:rPr lang="en-US" altLang="zh-CN" b="1" dirty="0"/>
              <a:t>There are some things you should pay attention to/modify in </a:t>
            </a:r>
            <a:r>
              <a:rPr lang="en-US" altLang="zh-CN" b="1" dirty="0">
                <a:hlinkClick r:id="rId2"/>
              </a:rPr>
              <a:t>official calibration notebook</a:t>
            </a:r>
            <a:r>
              <a:rPr lang="en-US" altLang="zh-CN" b="1" dirty="0"/>
              <a:t>:</a:t>
            </a:r>
          </a:p>
          <a:p>
            <a:endParaRPr lang="en-US" altLang="zh-CN" b="1" dirty="0"/>
          </a:p>
        </p:txBody>
      </p:sp>
      <p:pic>
        <p:nvPicPr>
          <p:cNvPr id="5" name="图片 4">
            <a:extLst>
              <a:ext uri="{FF2B5EF4-FFF2-40B4-BE49-F238E27FC236}">
                <a16:creationId xmlns:a16="http://schemas.microsoft.com/office/drawing/2014/main" id="{BA331FD5-0DAA-858F-9176-6D473C20B4DB}"/>
              </a:ext>
            </a:extLst>
          </p:cNvPr>
          <p:cNvPicPr>
            <a:picLocks noChangeAspect="1"/>
          </p:cNvPicPr>
          <p:nvPr/>
        </p:nvPicPr>
        <p:blipFill>
          <a:blip r:embed="rId3"/>
          <a:stretch>
            <a:fillRect/>
          </a:stretch>
        </p:blipFill>
        <p:spPr>
          <a:xfrm>
            <a:off x="1447893" y="1717595"/>
            <a:ext cx="7665832" cy="4193210"/>
          </a:xfrm>
          <a:prstGeom prst="rect">
            <a:avLst/>
          </a:prstGeom>
          <a:ln>
            <a:noFill/>
          </a:ln>
          <a:effectLst>
            <a:outerShdw blurRad="292100" dist="139700" dir="2700000" algn="tl" rotWithShape="0">
              <a:srgbClr val="333333">
                <a:alpha val="65000"/>
              </a:srgbClr>
            </a:outerShdw>
          </a:effectLst>
        </p:spPr>
      </p:pic>
      <p:sp>
        <p:nvSpPr>
          <p:cNvPr id="6" name="矩形 5">
            <a:extLst>
              <a:ext uri="{FF2B5EF4-FFF2-40B4-BE49-F238E27FC236}">
                <a16:creationId xmlns:a16="http://schemas.microsoft.com/office/drawing/2014/main" id="{0384EEFA-9644-7EFB-5B7C-E818E479D950}"/>
              </a:ext>
            </a:extLst>
          </p:cNvPr>
          <p:cNvSpPr/>
          <p:nvPr/>
        </p:nvSpPr>
        <p:spPr>
          <a:xfrm>
            <a:off x="1514765" y="2302265"/>
            <a:ext cx="2946399" cy="19155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107EF3C7-F995-6614-BBD9-80C0E9EA9DFC}"/>
              </a:ext>
            </a:extLst>
          </p:cNvPr>
          <p:cNvSpPr txBox="1"/>
          <p:nvPr/>
        </p:nvSpPr>
        <p:spPr>
          <a:xfrm>
            <a:off x="3509817" y="3222278"/>
            <a:ext cx="5301674" cy="1600438"/>
          </a:xfrm>
          <a:prstGeom prst="rect">
            <a:avLst/>
          </a:prstGeom>
          <a:solidFill>
            <a:schemeClr val="bg1"/>
          </a:solidFill>
          <a:ln>
            <a:solidFill>
              <a:srgbClr val="FF0000"/>
            </a:solidFill>
          </a:ln>
        </p:spPr>
        <p:txBody>
          <a:bodyPr wrap="square" rtlCol="0">
            <a:spAutoFit/>
          </a:bodyPr>
          <a:lstStyle/>
          <a:p>
            <a:r>
              <a:rPr lang="en-US" altLang="zh-CN" sz="1400" dirty="0">
                <a:latin typeface="Arial" panose="020B0604020202020204" pitchFamily="34" charset="0"/>
                <a:cs typeface="Arial" panose="020B0604020202020204" pitchFamily="34" charset="0"/>
              </a:rPr>
              <a:t>1. Default CHUNKS_SIZE=1, enlarge it for acceleration.</a:t>
            </a:r>
          </a:p>
          <a:p>
            <a:r>
              <a:rPr lang="en-US" altLang="zh-CN" sz="1400" dirty="0">
                <a:latin typeface="Arial" panose="020B0604020202020204" pitchFamily="34" charset="0"/>
                <a:cs typeface="Arial" panose="020B0604020202020204" pitchFamily="34" charset="0"/>
              </a:rPr>
              <a:t>2. Replace “[:22]” with “[:]” to process all data in “train” folder. If you want to do a subset, the index number should be 4 × </a:t>
            </a:r>
            <a:r>
              <a:rPr lang="en-US" altLang="zh-CN" sz="1400" dirty="0" err="1">
                <a:latin typeface="Arial" panose="020B0604020202020204" pitchFamily="34" charset="0"/>
                <a:cs typeface="Arial" panose="020B0604020202020204" pitchFamily="34" charset="0"/>
              </a:rPr>
              <a:t>sample_number</a:t>
            </a:r>
            <a:r>
              <a:rPr lang="en-US" altLang="zh-CN" sz="1400" dirty="0">
                <a:latin typeface="Arial" panose="020B0604020202020204" pitchFamily="34" charset="0"/>
                <a:cs typeface="Arial" panose="020B0604020202020204" pitchFamily="34" charset="0"/>
              </a:rPr>
              <a:t>. In other words, “[:]” works the same as “[:4*673]” where 673 is the number of samples in “train” folder.</a:t>
            </a:r>
          </a:p>
          <a:p>
            <a:r>
              <a:rPr lang="en-US" altLang="zh-CN" sz="1400" dirty="0">
                <a:latin typeface="Arial" panose="020B0604020202020204" pitchFamily="34" charset="0"/>
                <a:cs typeface="Arial" panose="020B0604020202020204" pitchFamily="34" charset="0"/>
              </a:rPr>
              <a:t>3. As mentioned previously, this cropping for AIRS_CH0 data in spectrum dimension is confusing. Use other way instead.</a:t>
            </a:r>
            <a:endParaRPr lang="zh-CN" altLang="en-US" sz="1400" dirty="0">
              <a:latin typeface="Arial" panose="020B0604020202020204" pitchFamily="34" charset="0"/>
              <a:cs typeface="Arial" panose="020B0604020202020204" pitchFamily="34" charset="0"/>
            </a:endParaRPr>
          </a:p>
        </p:txBody>
      </p:sp>
      <p:sp>
        <p:nvSpPr>
          <p:cNvPr id="15" name="文本框 14">
            <a:extLst>
              <a:ext uri="{FF2B5EF4-FFF2-40B4-BE49-F238E27FC236}">
                <a16:creationId xmlns:a16="http://schemas.microsoft.com/office/drawing/2014/main" id="{C91EE40B-8CC5-AA8C-5305-7CD81FB2DADB}"/>
              </a:ext>
            </a:extLst>
          </p:cNvPr>
          <p:cNvSpPr txBox="1"/>
          <p:nvPr/>
        </p:nvSpPr>
        <p:spPr>
          <a:xfrm>
            <a:off x="11545" y="6408706"/>
            <a:ext cx="10194636" cy="646331"/>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hlinkClick r:id="rId4"/>
              </a:rPr>
              <a:t>https://www.kaggle.com/code/gordonyip/update-calibrating-and-binning-astronomical-data/comments#2948491</a:t>
            </a:r>
            <a:endParaRPr lang="en-US" altLang="zh-CN" sz="1200" dirty="0">
              <a:latin typeface="Times New Roman" panose="02020603050405020304" pitchFamily="18" charset="0"/>
              <a:cs typeface="Times New Roman" panose="02020603050405020304" pitchFamily="18" charset="0"/>
            </a:endParaRPr>
          </a:p>
          <a:p>
            <a:r>
              <a:rPr lang="en-US" altLang="zh-CN" sz="1200" dirty="0">
                <a:latin typeface="Times New Roman" panose="02020603050405020304" pitchFamily="18" charset="0"/>
                <a:cs typeface="Times New Roman" panose="02020603050405020304" pitchFamily="18" charset="0"/>
                <a:hlinkClick r:id="rId5"/>
              </a:rPr>
              <a:t>https://www.kaggle.com/code/gordonyip/update-calibrating-and-binning-astronomical-data/comments#2957303</a:t>
            </a:r>
            <a:endParaRPr lang="en-US" altLang="zh-CN" sz="1200" dirty="0">
              <a:latin typeface="Times New Roman" panose="02020603050405020304" pitchFamily="18" charset="0"/>
              <a:cs typeface="Times New Roman" panose="02020603050405020304" pitchFamily="18" charset="0"/>
            </a:endParaRPr>
          </a:p>
          <a:p>
            <a:endParaRPr lang="zh-CN" altLang="en-US" sz="1200" dirty="0">
              <a:latin typeface="Times New Roman" panose="02020603050405020304" pitchFamily="18" charset="0"/>
              <a:cs typeface="Times New Roman" panose="02020603050405020304" pitchFamily="18" charset="0"/>
            </a:endParaRPr>
          </a:p>
        </p:txBody>
      </p:sp>
      <p:sp>
        <p:nvSpPr>
          <p:cNvPr id="17" name="矩形 16">
            <a:extLst>
              <a:ext uri="{FF2B5EF4-FFF2-40B4-BE49-F238E27FC236}">
                <a16:creationId xmlns:a16="http://schemas.microsoft.com/office/drawing/2014/main" id="{DC9C05F0-7B3F-3680-2128-246BD727D777}"/>
              </a:ext>
            </a:extLst>
          </p:cNvPr>
          <p:cNvSpPr/>
          <p:nvPr/>
        </p:nvSpPr>
        <p:spPr>
          <a:xfrm>
            <a:off x="1508864" y="4158773"/>
            <a:ext cx="1917828" cy="34857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4008059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431D77-ED0B-FCDE-E66B-28FC28369B8F}"/>
            </a:ext>
          </a:extLst>
        </p:cNvPr>
        <p:cNvGrpSpPr/>
        <p:nvPr/>
      </p:nvGrpSpPr>
      <p:grpSpPr>
        <a:xfrm>
          <a:off x="0" y="0"/>
          <a:ext cx="0" cy="0"/>
          <a:chOff x="0" y="0"/>
          <a:chExt cx="0" cy="0"/>
        </a:xfrm>
      </p:grpSpPr>
      <p:sp>
        <p:nvSpPr>
          <p:cNvPr id="3" name="矩形 2">
            <a:extLst>
              <a:ext uri="{FF2B5EF4-FFF2-40B4-BE49-F238E27FC236}">
                <a16:creationId xmlns:a16="http://schemas.microsoft.com/office/drawing/2014/main" id="{DF95CD3F-4A7C-61E1-30FE-02043CCC0ECB}"/>
              </a:ext>
            </a:extLst>
          </p:cNvPr>
          <p:cNvSpPr/>
          <p:nvPr/>
        </p:nvSpPr>
        <p:spPr>
          <a:xfrm>
            <a:off x="7792975" y="6488668"/>
            <a:ext cx="4399025" cy="369332"/>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rPr>
              <a:t>© </a:t>
            </a:r>
            <a:r>
              <a:rPr lang="en-US" altLang="zh-CN" dirty="0" err="1">
                <a:latin typeface="Times New Roman" panose="02020603050405020304" pitchFamily="18" charset="0"/>
                <a:cs typeface="Times New Roman" panose="02020603050405020304" pitchFamily="18" charset="0"/>
              </a:rPr>
              <a:t>kaggle</a:t>
            </a:r>
            <a:r>
              <a:rPr lang="zh-CN" altLang="en-US" dirty="0">
                <a:latin typeface="Times New Roman" panose="02020603050405020304" pitchFamily="18" charset="0"/>
                <a:cs typeface="Times New Roman" panose="02020603050405020304" pitchFamily="18" charset="0"/>
              </a:rPr>
              <a:t>君</a:t>
            </a:r>
            <a:r>
              <a:rPr lang="en-US" altLang="zh-CN" dirty="0">
                <a:latin typeface="Times New Roman" panose="02020603050405020304" pitchFamily="18" charset="0"/>
                <a:cs typeface="Times New Roman" panose="02020603050405020304" pitchFamily="18" charset="0"/>
              </a:rPr>
              <a:t>-</a:t>
            </a:r>
            <a:r>
              <a:rPr lang="en-US" altLang="zh-CN" dirty="0" err="1">
                <a:latin typeface="Times New Roman" panose="02020603050405020304" pitchFamily="18" charset="0"/>
                <a:cs typeface="Times New Roman" panose="02020603050405020304" pitchFamily="18" charset="0"/>
              </a:rPr>
              <a:t>sakura</a:t>
            </a:r>
            <a:r>
              <a:rPr lang="en-US" altLang="zh-CN" dirty="0">
                <a:latin typeface="Times New Roman" panose="02020603050405020304" pitchFamily="18" charset="0"/>
                <a:cs typeface="Times New Roman" panose="02020603050405020304" pitchFamily="18" charset="0"/>
              </a:rPr>
              <a:t>, 2024. All rights reserved.</a:t>
            </a:r>
            <a:endParaRPr lang="zh-CN" altLang="en-US" dirty="0">
              <a:latin typeface="Times New Roman" panose="02020603050405020304" pitchFamily="18" charset="0"/>
              <a:cs typeface="Times New Roman" panose="02020603050405020304" pitchFamily="18" charset="0"/>
            </a:endParaRPr>
          </a:p>
        </p:txBody>
      </p:sp>
      <p:grpSp>
        <p:nvGrpSpPr>
          <p:cNvPr id="15" name="组合 14">
            <a:extLst>
              <a:ext uri="{FF2B5EF4-FFF2-40B4-BE49-F238E27FC236}">
                <a16:creationId xmlns:a16="http://schemas.microsoft.com/office/drawing/2014/main" id="{0487325F-2285-51A3-08D7-6D9547A5F515}"/>
              </a:ext>
            </a:extLst>
          </p:cNvPr>
          <p:cNvGrpSpPr/>
          <p:nvPr/>
        </p:nvGrpSpPr>
        <p:grpSpPr>
          <a:xfrm>
            <a:off x="1210251" y="1452895"/>
            <a:ext cx="4345758" cy="323166"/>
            <a:chOff x="5090473" y="2706818"/>
            <a:chExt cx="4345758" cy="323166"/>
          </a:xfrm>
        </p:grpSpPr>
        <p:sp>
          <p:nvSpPr>
            <p:cNvPr id="14" name="矩形: 圆角 13">
              <a:extLst>
                <a:ext uri="{FF2B5EF4-FFF2-40B4-BE49-F238E27FC236}">
                  <a16:creationId xmlns:a16="http://schemas.microsoft.com/office/drawing/2014/main" id="{9E89F80A-985A-6704-2027-AB65CDD69D56}"/>
                </a:ext>
              </a:extLst>
            </p:cNvPr>
            <p:cNvSpPr/>
            <p:nvPr/>
          </p:nvSpPr>
          <p:spPr>
            <a:xfrm>
              <a:off x="5090473" y="2706818"/>
              <a:ext cx="4110087" cy="323166"/>
            </a:xfrm>
            <a:prstGeom prst="roundRect">
              <a:avLst/>
            </a:prstGeom>
            <a:solidFill>
              <a:schemeClr val="bg2"/>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Rectangle 2">
              <a:extLst>
                <a:ext uri="{FF2B5EF4-FFF2-40B4-BE49-F238E27FC236}">
                  <a16:creationId xmlns:a16="http://schemas.microsoft.com/office/drawing/2014/main" id="{80BCE3C0-BDAF-50C9-B213-E7D2D801FA3F}"/>
                </a:ext>
              </a:extLst>
            </p:cNvPr>
            <p:cNvSpPr>
              <a:spLocks noChangeArrowheads="1"/>
            </p:cNvSpPr>
            <p:nvPr/>
          </p:nvSpPr>
          <p:spPr bwMode="auto">
            <a:xfrm>
              <a:off x="5165889" y="2744549"/>
              <a:ext cx="4270342" cy="215444"/>
            </a:xfrm>
            <a:prstGeom prst="rect">
              <a:avLst/>
            </a:prstGeom>
            <a:noFill/>
            <a:ln>
              <a:noFill/>
            </a:ln>
            <a:effectLst/>
          </p:spPr>
          <p:txBody>
            <a:bodyPr vert="horz" wrap="square" lIns="0" tIns="0" rIns="0" bIns="0" numCol="1" anchor="ctr" anchorCtr="0" compatLnSpc="1">
              <a:prstTxWarp prst="textNoShape">
                <a:avLst/>
              </a:prstTxWarp>
              <a:spAutoFit/>
            </a:bodyPr>
            <a:lstStyle>
              <a:lvl1pPr eaLnBrk="0" fontAlgn="base" hangingPunct="0">
                <a:spcBef>
                  <a:spcPct val="30000"/>
                </a:spcBef>
                <a:spcAft>
                  <a:spcPct val="0"/>
                </a:spcAft>
                <a:defRPr sz="1200">
                  <a:solidFill>
                    <a:schemeClr val="tx1"/>
                  </a:solidFill>
                  <a:latin typeface="Arial" panose="020B0604020202020204" pitchFamily="34" charset="0"/>
                </a:defRPr>
              </a:lvl1pPr>
              <a:lvl2pPr eaLnBrk="0" fontAlgn="base" hangingPunct="0">
                <a:spcBef>
                  <a:spcPct val="30000"/>
                </a:spcBef>
                <a:spcAft>
                  <a:spcPct val="0"/>
                </a:spcAft>
                <a:defRPr sz="1200">
                  <a:solidFill>
                    <a:schemeClr val="tx1"/>
                  </a:solidFill>
                  <a:latin typeface="Arial" panose="020B0604020202020204" pitchFamily="34" charset="0"/>
                </a:defRPr>
              </a:lvl2pPr>
              <a:lvl3pPr eaLnBrk="0" fontAlgn="base" hangingPunct="0">
                <a:spcBef>
                  <a:spcPct val="30000"/>
                </a:spcBef>
                <a:spcAft>
                  <a:spcPct val="0"/>
                </a:spcAft>
                <a:defRPr sz="1200">
                  <a:solidFill>
                    <a:schemeClr val="tx1"/>
                  </a:solidFill>
                  <a:latin typeface="Arial" panose="020B0604020202020204" pitchFamily="34" charset="0"/>
                </a:defRPr>
              </a:lvl3pPr>
              <a:lvl4pPr eaLnBrk="0" fontAlgn="base" hangingPunct="0">
                <a:spcBef>
                  <a:spcPct val="30000"/>
                </a:spcBef>
                <a:spcAft>
                  <a:spcPct val="0"/>
                </a:spcAft>
                <a:defRPr sz="1200">
                  <a:solidFill>
                    <a:schemeClr val="tx1"/>
                  </a:solidFill>
                  <a:latin typeface="Arial" panose="020B0604020202020204" pitchFamily="34" charset="0"/>
                </a:defRPr>
              </a:lvl4pPr>
              <a:lvl5pPr eaLnBrk="0" fontAlgn="base" hangingPunct="0">
                <a:spcBef>
                  <a:spcPct val="30000"/>
                </a:spcBef>
                <a:spcAft>
                  <a:spcPct val="0"/>
                </a:spcAft>
                <a:defRPr sz="1200">
                  <a:solidFill>
                    <a:schemeClr val="tx1"/>
                  </a:solidFill>
                  <a:latin typeface="Arial" panose="020B0604020202020204" pitchFamily="34" charset="0"/>
                </a:defRPr>
              </a:lvl5pPr>
              <a:lvl6pPr eaLnBrk="0" fontAlgn="base" hangingPunct="0">
                <a:spcBef>
                  <a:spcPct val="30000"/>
                </a:spcBef>
                <a:spcAft>
                  <a:spcPct val="0"/>
                </a:spcAft>
                <a:defRPr sz="1200">
                  <a:solidFill>
                    <a:schemeClr val="tx1"/>
                  </a:solidFill>
                  <a:latin typeface="Arial" panose="020B0604020202020204" pitchFamily="34" charset="0"/>
                </a:defRPr>
              </a:lvl6pPr>
              <a:lvl7pPr eaLnBrk="0" fontAlgn="base" hangingPunct="0">
                <a:spcBef>
                  <a:spcPct val="30000"/>
                </a:spcBef>
                <a:spcAft>
                  <a:spcPct val="0"/>
                </a:spcAft>
                <a:defRPr sz="1200">
                  <a:solidFill>
                    <a:schemeClr val="tx1"/>
                  </a:solidFill>
                  <a:latin typeface="Arial" panose="020B0604020202020204" pitchFamily="34" charset="0"/>
                </a:defRPr>
              </a:lvl7pPr>
              <a:lvl8pPr eaLnBrk="0" fontAlgn="base" hangingPunct="0">
                <a:spcBef>
                  <a:spcPct val="30000"/>
                </a:spcBef>
                <a:spcAft>
                  <a:spcPct val="0"/>
                </a:spcAft>
                <a:defRPr sz="1200">
                  <a:solidFill>
                    <a:schemeClr val="tx1"/>
                  </a:solidFill>
                  <a:latin typeface="Arial" panose="020B0604020202020204" pitchFamily="34" charset="0"/>
                </a:defRPr>
              </a:lvl8pPr>
              <a:lvl9pPr eaLnBrk="0" fontAlgn="base" hangingPunct="0">
                <a:spcBef>
                  <a:spcPct val="30000"/>
                </a:spcBef>
                <a:spcAft>
                  <a:spcPct val="0"/>
                </a:spcAft>
                <a:defRPr sz="1200">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400" b="0" i="0" u="none" strike="noStrike" cap="none" normalizeH="0" baseline="0" dirty="0">
                  <a:ln>
                    <a:noFill/>
                  </a:ln>
                  <a:solidFill>
                    <a:schemeClr val="tx1"/>
                  </a:solidFill>
                  <a:effectLst/>
                  <a:latin typeface="Times New Roman" panose="02020603050405020304" pitchFamily="18" charset="0"/>
                  <a:ea typeface="inherit"/>
                  <a:cs typeface="Times New Roman" panose="02020603050405020304" pitchFamily="18" charset="0"/>
                </a:rPr>
                <a:t>plt</a:t>
              </a:r>
              <a:r>
                <a:rPr kumimoji="0" lang="zh-CN" altLang="zh-CN" sz="1400" b="0" i="0" u="none" strike="noStrike" cap="none" normalizeH="0" baseline="0" dirty="0">
                  <a:ln>
                    <a:noFill/>
                  </a:ln>
                  <a:solidFill>
                    <a:srgbClr val="008ABC"/>
                  </a:solidFill>
                  <a:effectLst/>
                  <a:latin typeface="Times New Roman" panose="02020603050405020304" pitchFamily="18" charset="0"/>
                  <a:ea typeface="inherit"/>
                  <a:cs typeface="Times New Roman" panose="02020603050405020304" pitchFamily="18" charset="0"/>
                </a:rPr>
                <a:t>.</a:t>
              </a:r>
              <a:r>
                <a:rPr kumimoji="0" lang="zh-CN" altLang="zh-CN" sz="1400" b="0" i="0" u="none" strike="noStrike" cap="none" normalizeH="0" baseline="0" dirty="0">
                  <a:ln>
                    <a:noFill/>
                  </a:ln>
                  <a:solidFill>
                    <a:schemeClr val="tx1"/>
                  </a:solidFill>
                  <a:effectLst/>
                  <a:latin typeface="Times New Roman" panose="02020603050405020304" pitchFamily="18" charset="0"/>
                  <a:ea typeface="inherit"/>
                  <a:cs typeface="Times New Roman" panose="02020603050405020304" pitchFamily="18" charset="0"/>
                </a:rPr>
                <a:t>imshow</a:t>
              </a:r>
              <a:r>
                <a:rPr kumimoji="0" lang="zh-CN" altLang="zh-CN" sz="1400" b="0" i="0" u="none" strike="noStrike" cap="none" normalizeH="0" baseline="0" dirty="0">
                  <a:ln>
                    <a:noFill/>
                  </a:ln>
                  <a:solidFill>
                    <a:srgbClr val="3C4043"/>
                  </a:solidFill>
                  <a:effectLst/>
                  <a:latin typeface="Times New Roman" panose="02020603050405020304" pitchFamily="18" charset="0"/>
                  <a:ea typeface="inherit"/>
                  <a:cs typeface="Times New Roman" panose="02020603050405020304" pitchFamily="18" charset="0"/>
                </a:rPr>
                <a:t>(</a:t>
              </a:r>
              <a:r>
                <a:rPr kumimoji="0" lang="zh-CN" altLang="zh-CN" sz="1400" b="0" i="0" u="none" strike="noStrike" cap="none" normalizeH="0" baseline="0" dirty="0">
                  <a:ln>
                    <a:noFill/>
                  </a:ln>
                  <a:solidFill>
                    <a:schemeClr val="tx1"/>
                  </a:solidFill>
                  <a:effectLst/>
                  <a:latin typeface="Times New Roman" panose="02020603050405020304" pitchFamily="18" charset="0"/>
                  <a:ea typeface="inherit"/>
                  <a:cs typeface="Times New Roman" panose="02020603050405020304" pitchFamily="18" charset="0"/>
                </a:rPr>
                <a:t>data_train_FGS</a:t>
              </a:r>
              <a:r>
                <a:rPr kumimoji="0" lang="zh-CN" altLang="zh-CN" sz="1400" b="0" i="0" u="none" strike="noStrike" cap="none" normalizeH="0" baseline="0" dirty="0">
                  <a:ln>
                    <a:noFill/>
                  </a:ln>
                  <a:solidFill>
                    <a:srgbClr val="3C4043"/>
                  </a:solidFill>
                  <a:effectLst/>
                  <a:latin typeface="Times New Roman" panose="02020603050405020304" pitchFamily="18" charset="0"/>
                  <a:ea typeface="inherit"/>
                  <a:cs typeface="Times New Roman" panose="02020603050405020304" pitchFamily="18" charset="0"/>
                </a:rPr>
                <a:t>[</a:t>
              </a:r>
              <a:r>
                <a:rPr kumimoji="0" lang="zh-CN" altLang="zh-CN" sz="1400" b="0" i="0" u="none" strike="noStrike" cap="none" normalizeH="0" baseline="0" dirty="0">
                  <a:ln>
                    <a:noFill/>
                  </a:ln>
                  <a:solidFill>
                    <a:srgbClr val="008ABC"/>
                  </a:solidFill>
                  <a:effectLst/>
                  <a:latin typeface="Times New Roman" panose="02020603050405020304" pitchFamily="18" charset="0"/>
                  <a:ea typeface="inherit"/>
                  <a:cs typeface="Times New Roman" panose="02020603050405020304" pitchFamily="18" charset="0"/>
                </a:rPr>
                <a:t>-</a:t>
              </a:r>
              <a:r>
                <a:rPr kumimoji="0" lang="zh-CN" altLang="zh-CN" sz="1400" b="0" i="0" u="none" strike="noStrike" cap="none" normalizeH="0" baseline="0" dirty="0">
                  <a:ln>
                    <a:noFill/>
                  </a:ln>
                  <a:solidFill>
                    <a:srgbClr val="666666"/>
                  </a:solidFill>
                  <a:effectLst/>
                  <a:latin typeface="Times New Roman" panose="02020603050405020304" pitchFamily="18" charset="0"/>
                  <a:ea typeface="inherit"/>
                  <a:cs typeface="Times New Roman" panose="02020603050405020304" pitchFamily="18" charset="0"/>
                </a:rPr>
                <a:t>1</a:t>
              </a:r>
              <a:r>
                <a:rPr kumimoji="0" lang="zh-CN" altLang="zh-CN" sz="1400" b="0" i="0" u="none" strike="noStrike" cap="none" normalizeH="0" baseline="0" dirty="0">
                  <a:ln>
                    <a:noFill/>
                  </a:ln>
                  <a:solidFill>
                    <a:srgbClr val="3C4043"/>
                  </a:solidFill>
                  <a:effectLst/>
                  <a:latin typeface="Times New Roman" panose="02020603050405020304" pitchFamily="18" charset="0"/>
                  <a:ea typeface="inherit"/>
                  <a:cs typeface="Times New Roman" panose="02020603050405020304" pitchFamily="18" charset="0"/>
                </a:rPr>
                <a:t>,</a:t>
              </a:r>
              <a:r>
                <a:rPr kumimoji="0" lang="zh-CN" altLang="zh-CN" sz="1400" b="0" i="0" u="none" strike="noStrike" cap="none" normalizeH="0" baseline="0" dirty="0">
                  <a:ln>
                    <a:noFill/>
                  </a:ln>
                  <a:solidFill>
                    <a:srgbClr val="666666"/>
                  </a:solidFill>
                  <a:effectLst/>
                  <a:latin typeface="Times New Roman" panose="02020603050405020304" pitchFamily="18" charset="0"/>
                  <a:ea typeface="inherit"/>
                  <a:cs typeface="Times New Roman" panose="02020603050405020304" pitchFamily="18" charset="0"/>
                </a:rPr>
                <a:t>50</a:t>
              </a:r>
              <a:r>
                <a:rPr kumimoji="0" lang="zh-CN" altLang="zh-CN" sz="1400" b="0" i="0" u="none" strike="noStrike" cap="none" normalizeH="0" baseline="0" dirty="0">
                  <a:ln>
                    <a:noFill/>
                  </a:ln>
                  <a:solidFill>
                    <a:srgbClr val="3C4043"/>
                  </a:solidFill>
                  <a:effectLst/>
                  <a:latin typeface="Times New Roman" panose="02020603050405020304" pitchFamily="18" charset="0"/>
                  <a:ea typeface="inherit"/>
                  <a:cs typeface="Times New Roman" panose="02020603050405020304" pitchFamily="18" charset="0"/>
                </a:rPr>
                <a:t>,:,:]</a:t>
              </a:r>
              <a:r>
                <a:rPr kumimoji="0" lang="zh-CN" altLang="zh-CN" sz="1400" b="0" i="0" u="none" strike="noStrike" cap="none" normalizeH="0" baseline="0" dirty="0">
                  <a:ln>
                    <a:noFill/>
                  </a:ln>
                  <a:solidFill>
                    <a:srgbClr val="008ABC"/>
                  </a:solidFill>
                  <a:effectLst/>
                  <a:latin typeface="Times New Roman" panose="02020603050405020304" pitchFamily="18" charset="0"/>
                  <a:ea typeface="inherit"/>
                  <a:cs typeface="Times New Roman" panose="02020603050405020304" pitchFamily="18" charset="0"/>
                </a:rPr>
                <a:t>.</a:t>
              </a:r>
              <a:r>
                <a:rPr kumimoji="0" lang="zh-CN" altLang="zh-CN" sz="1400" b="0" i="0" u="none" strike="noStrike" cap="none" normalizeH="0" baseline="0" dirty="0">
                  <a:ln>
                    <a:noFill/>
                  </a:ln>
                  <a:solidFill>
                    <a:schemeClr val="tx1"/>
                  </a:solidFill>
                  <a:effectLst/>
                  <a:latin typeface="Times New Roman" panose="02020603050405020304" pitchFamily="18" charset="0"/>
                  <a:ea typeface="inherit"/>
                  <a:cs typeface="Times New Roman" panose="02020603050405020304" pitchFamily="18" charset="0"/>
                </a:rPr>
                <a:t>T</a:t>
              </a:r>
              <a:r>
                <a:rPr kumimoji="0" lang="zh-CN" altLang="zh-CN" sz="1400" b="0" i="0" u="none" strike="noStrike" cap="none" normalizeH="0" baseline="0" dirty="0">
                  <a:ln>
                    <a:noFill/>
                  </a:ln>
                  <a:solidFill>
                    <a:srgbClr val="3C4043"/>
                  </a:solidFill>
                  <a:effectLst/>
                  <a:latin typeface="Times New Roman" panose="02020603050405020304" pitchFamily="18" charset="0"/>
                  <a:ea typeface="inherit"/>
                  <a:cs typeface="Times New Roman" panose="02020603050405020304" pitchFamily="18" charset="0"/>
                </a:rPr>
                <a:t>,</a:t>
              </a:r>
              <a:r>
                <a:rPr kumimoji="0" lang="zh-CN" altLang="zh-CN" sz="1400" b="0" i="0" u="none" strike="noStrike" cap="none" normalizeH="0" baseline="0" dirty="0">
                  <a:ln>
                    <a:noFill/>
                  </a:ln>
                  <a:solidFill>
                    <a:srgbClr val="3C4043"/>
                  </a:solidFill>
                  <a:effectLst/>
                  <a:latin typeface="Times New Roman" panose="02020603050405020304" pitchFamily="18" charset="0"/>
                  <a:ea typeface="Roboto Mono" panose="00000009000000000000" pitchFamily="49" charset="0"/>
                  <a:cs typeface="Times New Roman" panose="02020603050405020304" pitchFamily="18" charset="0"/>
                </a:rPr>
                <a:t> </a:t>
              </a:r>
              <a:r>
                <a:rPr kumimoji="0" lang="zh-CN" altLang="zh-CN" sz="1400" b="0" i="0" u="none" strike="noStrike" cap="none" normalizeH="0" baseline="0" dirty="0">
                  <a:ln>
                    <a:noFill/>
                  </a:ln>
                  <a:solidFill>
                    <a:schemeClr val="tx1"/>
                  </a:solidFill>
                  <a:effectLst/>
                  <a:latin typeface="Times New Roman" panose="02020603050405020304" pitchFamily="18" charset="0"/>
                  <a:ea typeface="inherit"/>
                  <a:cs typeface="Times New Roman" panose="02020603050405020304" pitchFamily="18" charset="0"/>
                </a:rPr>
                <a:t>aspect</a:t>
              </a:r>
              <a:r>
                <a:rPr kumimoji="0" lang="zh-CN" altLang="zh-CN" sz="1400" b="0" i="0" u="none" strike="noStrike" cap="none" normalizeH="0" baseline="0" dirty="0">
                  <a:ln>
                    <a:noFill/>
                  </a:ln>
                  <a:solidFill>
                    <a:srgbClr val="3C4043"/>
                  </a:solidFill>
                  <a:effectLst/>
                  <a:latin typeface="Times New Roman" panose="02020603050405020304" pitchFamily="18" charset="0"/>
                  <a:ea typeface="Roboto Mono" panose="00000009000000000000" pitchFamily="49" charset="0"/>
                  <a:cs typeface="Times New Roman" panose="02020603050405020304" pitchFamily="18" charset="0"/>
                </a:rPr>
                <a:t> </a:t>
              </a:r>
              <a:r>
                <a:rPr kumimoji="0" lang="zh-CN" altLang="zh-CN" sz="1400" b="0" i="0" u="none" strike="noStrike" cap="none" normalizeH="0" baseline="0" dirty="0">
                  <a:ln>
                    <a:noFill/>
                  </a:ln>
                  <a:solidFill>
                    <a:srgbClr val="008ABC"/>
                  </a:solidFill>
                  <a:effectLst/>
                  <a:latin typeface="Times New Roman" panose="02020603050405020304" pitchFamily="18" charset="0"/>
                  <a:ea typeface="inherit"/>
                  <a:cs typeface="Times New Roman" panose="02020603050405020304" pitchFamily="18" charset="0"/>
                </a:rPr>
                <a:t>=</a:t>
              </a:r>
              <a:r>
                <a:rPr kumimoji="0" lang="zh-CN" altLang="zh-CN" sz="1400" b="0" i="0" u="none" strike="noStrike" cap="none" normalizeH="0" baseline="0" dirty="0">
                  <a:ln>
                    <a:noFill/>
                  </a:ln>
                  <a:solidFill>
                    <a:srgbClr val="3C4043"/>
                  </a:solidFill>
                  <a:effectLst/>
                  <a:latin typeface="Times New Roman" panose="02020603050405020304" pitchFamily="18" charset="0"/>
                  <a:ea typeface="Roboto Mono" panose="00000009000000000000" pitchFamily="49" charset="0"/>
                  <a:cs typeface="Times New Roman" panose="02020603050405020304" pitchFamily="18" charset="0"/>
                </a:rPr>
                <a:t> </a:t>
              </a:r>
              <a:r>
                <a:rPr kumimoji="0" lang="zh-CN" altLang="zh-CN" sz="1400" b="0" i="0" u="none" strike="noStrike" cap="none" normalizeH="0" baseline="0" dirty="0">
                  <a:ln>
                    <a:noFill/>
                  </a:ln>
                  <a:solidFill>
                    <a:srgbClr val="BB2323"/>
                  </a:solidFill>
                  <a:effectLst/>
                  <a:latin typeface="Times New Roman" panose="02020603050405020304" pitchFamily="18" charset="0"/>
                  <a:ea typeface="inherit"/>
                  <a:cs typeface="Times New Roman" panose="02020603050405020304" pitchFamily="18" charset="0"/>
                </a:rPr>
                <a:t>'auto'</a:t>
              </a:r>
              <a:r>
                <a:rPr kumimoji="0" lang="zh-CN" altLang="zh-CN" sz="1400" b="0" i="0" u="none" strike="noStrike" cap="none" normalizeH="0" baseline="0" dirty="0">
                  <a:ln>
                    <a:noFill/>
                  </a:ln>
                  <a:solidFill>
                    <a:srgbClr val="3C4043"/>
                  </a:solidFill>
                  <a:effectLst/>
                  <a:latin typeface="Times New Roman" panose="02020603050405020304" pitchFamily="18" charset="0"/>
                  <a:ea typeface="inherit"/>
                  <a:cs typeface="Times New Roman" panose="02020603050405020304" pitchFamily="18" charset="0"/>
                </a:rPr>
                <a:t>)</a:t>
              </a:r>
              <a:r>
                <a:rPr kumimoji="0" lang="zh-CN" altLang="zh-CN"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p>
          </p:txBody>
        </p:sp>
      </p:grpSp>
      <p:pic>
        <p:nvPicPr>
          <p:cNvPr id="1028" name="Picture 4">
            <a:extLst>
              <a:ext uri="{FF2B5EF4-FFF2-40B4-BE49-F238E27FC236}">
                <a16:creationId xmlns:a16="http://schemas.microsoft.com/office/drawing/2014/main" id="{ECE59322-92F2-E316-9FCB-DCD6739A4E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4215" y="1905090"/>
            <a:ext cx="3497724" cy="266033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4" name="文本框 3">
            <a:extLst>
              <a:ext uri="{FF2B5EF4-FFF2-40B4-BE49-F238E27FC236}">
                <a16:creationId xmlns:a16="http://schemas.microsoft.com/office/drawing/2014/main" id="{BF214F3B-1B82-C237-A4C3-704075AC552F}"/>
              </a:ext>
            </a:extLst>
          </p:cNvPr>
          <p:cNvSpPr txBox="1"/>
          <p:nvPr/>
        </p:nvSpPr>
        <p:spPr>
          <a:xfrm>
            <a:off x="271952" y="449294"/>
            <a:ext cx="9259975" cy="707886"/>
          </a:xfrm>
          <a:prstGeom prst="rect">
            <a:avLst/>
          </a:prstGeom>
          <a:noFill/>
        </p:spPr>
        <p:txBody>
          <a:bodyPr wrap="square" rtlCol="0">
            <a:spAutoFit/>
          </a:bodyPr>
          <a:lstStyle/>
          <a:p>
            <a:r>
              <a:rPr lang="en-US" altLang="zh-CN" sz="4000" b="1" dirty="0">
                <a:latin typeface="Times New Roman" panose="02020603050405020304" pitchFamily="18" charset="0"/>
                <a:cs typeface="Times New Roman" panose="02020603050405020304" pitchFamily="18" charset="0"/>
              </a:rPr>
              <a:t>Calibration</a:t>
            </a:r>
          </a:p>
        </p:txBody>
      </p:sp>
      <p:sp>
        <p:nvSpPr>
          <p:cNvPr id="7" name="文本框 6">
            <a:extLst>
              <a:ext uri="{FF2B5EF4-FFF2-40B4-BE49-F238E27FC236}">
                <a16:creationId xmlns:a16="http://schemas.microsoft.com/office/drawing/2014/main" id="{EC19CB3B-7F5D-4116-1F4F-2DD24911CD6F}"/>
              </a:ext>
            </a:extLst>
          </p:cNvPr>
          <p:cNvSpPr txBox="1"/>
          <p:nvPr/>
        </p:nvSpPr>
        <p:spPr>
          <a:xfrm>
            <a:off x="3890413" y="5951023"/>
            <a:ext cx="3497724" cy="369332"/>
          </a:xfrm>
          <a:prstGeom prst="rect">
            <a:avLst/>
          </a:prstGeom>
          <a:noFill/>
        </p:spPr>
        <p:txBody>
          <a:bodyPr wrap="square" rtlCol="0">
            <a:spAutoFit/>
          </a:bodyPr>
          <a:lstStyle/>
          <a:p>
            <a:r>
              <a:rPr lang="en-US" altLang="zh-CN" b="1" dirty="0">
                <a:latin typeface="Times New Roman" panose="02020603050405020304" pitchFamily="18" charset="0"/>
                <a:cs typeface="Times New Roman" panose="02020603050405020304" pitchFamily="18" charset="0"/>
              </a:rPr>
              <a:t>Visualization of calibrated data.</a:t>
            </a:r>
            <a:endParaRPr lang="zh-CN" altLang="en-US" b="1" dirty="0">
              <a:latin typeface="Times New Roman" panose="02020603050405020304" pitchFamily="18" charset="0"/>
              <a:cs typeface="Times New Roman" panose="02020603050405020304" pitchFamily="18" charset="0"/>
            </a:endParaRPr>
          </a:p>
        </p:txBody>
      </p:sp>
      <p:pic>
        <p:nvPicPr>
          <p:cNvPr id="9" name="图片 8">
            <a:extLst>
              <a:ext uri="{FF2B5EF4-FFF2-40B4-BE49-F238E27FC236}">
                <a16:creationId xmlns:a16="http://schemas.microsoft.com/office/drawing/2014/main" id="{BB86DD79-4201-14C3-82DB-3935E7E7CB22}"/>
              </a:ext>
            </a:extLst>
          </p:cNvPr>
          <p:cNvPicPr>
            <a:picLocks noChangeAspect="1"/>
          </p:cNvPicPr>
          <p:nvPr/>
        </p:nvPicPr>
        <p:blipFill>
          <a:blip r:embed="rId3"/>
          <a:stretch>
            <a:fillRect/>
          </a:stretch>
        </p:blipFill>
        <p:spPr>
          <a:xfrm>
            <a:off x="6197601" y="1831120"/>
            <a:ext cx="5178588" cy="3824188"/>
          </a:xfrm>
          <a:prstGeom prst="rect">
            <a:avLst/>
          </a:prstGeom>
          <a:ln>
            <a:noFill/>
          </a:ln>
          <a:effectLst>
            <a:outerShdw blurRad="292100" dist="139700" dir="2700000" algn="tl" rotWithShape="0">
              <a:srgbClr val="333333">
                <a:alpha val="65000"/>
              </a:srgbClr>
            </a:outerShdw>
          </a:effectLst>
        </p:spPr>
      </p:pic>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27F1FDD1-89A7-8F9D-0A25-2B3A9A61D68B}"/>
                  </a:ext>
                </a:extLst>
              </p:cNvPr>
              <p:cNvSpPr/>
              <p:nvPr/>
            </p:nvSpPr>
            <p:spPr>
              <a:xfrm>
                <a:off x="5994401" y="1142134"/>
                <a:ext cx="5690837" cy="600164"/>
              </a:xfrm>
              <a:prstGeom prst="rect">
                <a:avLst/>
              </a:prstGeom>
            </p:spPr>
            <p:txBody>
              <a:bodyPr wrap="square">
                <a:spAutoFit/>
              </a:bodyPr>
              <a:lstStyle/>
              <a:p>
                <a:r>
                  <a:rPr lang="en-US" altLang="zh-CN" sz="1100" b="1" dirty="0"/>
                  <a:t>For each sample:</a:t>
                </a:r>
              </a:p>
              <a:p>
                <a:r>
                  <a:rPr lang="en-US" altLang="zh-CN" sz="1100" b="1" dirty="0"/>
                  <a:t>AIRS-CH0_signal.parquet</a:t>
                </a:r>
                <a:r>
                  <a:rPr lang="en-US" altLang="zh-CN" sz="1100" dirty="0"/>
                  <a:t>: </a:t>
                </a:r>
                <a14:m>
                  <m:oMath xmlns:m="http://schemas.openxmlformats.org/officeDocument/2006/math">
                    <m:r>
                      <a:rPr lang="en-US" altLang="zh-CN" sz="1100" b="1" i="1" dirty="0" smtClean="0">
                        <a:latin typeface="Cambria Math" panose="02040503050406030204" pitchFamily="18" charset="0"/>
                      </a:rPr>
                      <m:t>(</m:t>
                    </m:r>
                    <m:r>
                      <a:rPr lang="en-US" altLang="zh-CN" sz="1100" b="1" i="1" dirty="0" smtClean="0">
                        <a:latin typeface="Cambria Math" panose="02040503050406030204" pitchFamily="18" charset="0"/>
                      </a:rPr>
                      <m:t>𝟏𝟏𝟐𝟓𝟎</m:t>
                    </m:r>
                    <m:r>
                      <a:rPr lang="en-US" altLang="zh-CN" sz="1100" b="1" i="1" dirty="0" smtClean="0">
                        <a:latin typeface="Cambria Math" panose="02040503050406030204" pitchFamily="18" charset="0"/>
                      </a:rPr>
                      <m:t>,</m:t>
                    </m:r>
                    <m:r>
                      <a:rPr lang="en-US" altLang="zh-CN" sz="1100" b="1" i="1" dirty="0" smtClean="0">
                        <a:latin typeface="Cambria Math" panose="02040503050406030204" pitchFamily="18" charset="0"/>
                      </a:rPr>
                      <m:t>𝟑𝟓𝟔</m:t>
                    </m:r>
                    <m:r>
                      <a:rPr lang="en-US" altLang="zh-CN" sz="1100" b="1" i="1" dirty="0" smtClean="0">
                        <a:latin typeface="Cambria Math" panose="02040503050406030204" pitchFamily="18" charset="0"/>
                      </a:rPr>
                      <m:t>,</m:t>
                    </m:r>
                    <m:r>
                      <a:rPr lang="en-US" altLang="zh-CN" sz="1100" b="1" i="1" dirty="0" smtClean="0">
                        <a:latin typeface="Cambria Math" panose="02040503050406030204" pitchFamily="18" charset="0"/>
                      </a:rPr>
                      <m:t>𝟑𝟐</m:t>
                    </m:r>
                    <m:r>
                      <a:rPr lang="en-US" altLang="zh-CN" sz="1100" b="1" i="1" dirty="0" smtClean="0">
                        <a:latin typeface="Cambria Math" panose="02040503050406030204" pitchFamily="18" charset="0"/>
                      </a:rPr>
                      <m:t>) </m:t>
                    </m:r>
                  </m:oMath>
                </a14:m>
                <a:r>
                  <a:rPr lang="en-US" altLang="zh-CN" sz="1100" b="1" dirty="0"/>
                  <a:t>-&gt; </a:t>
                </a:r>
                <a14:m>
                  <m:oMath xmlns:m="http://schemas.openxmlformats.org/officeDocument/2006/math">
                    <m:d>
                      <m:dPr>
                        <m:ctrlPr>
                          <a:rPr kumimoji="0" lang="zh-CN" altLang="zh-CN" sz="1100" b="1" i="1" strike="noStrike" cap="none" normalizeH="0" baseline="0" dirty="0" smtClean="0">
                            <a:ln>
                              <a:noFill/>
                            </a:ln>
                            <a:solidFill>
                              <a:srgbClr val="3C4043"/>
                            </a:solidFill>
                            <a:effectLst/>
                            <a:latin typeface="Cambria Math" panose="02040503050406030204" pitchFamily="18" charset="0"/>
                            <a:ea typeface="Roboto Mono" panose="020F0502020204030204" pitchFamily="49" charset="0"/>
                            <a:cs typeface="Times New Roman" panose="02020603050405020304" pitchFamily="18" charset="0"/>
                          </a:rPr>
                        </m:ctrlPr>
                      </m:dPr>
                      <m:e>
                        <m:r>
                          <a:rPr kumimoji="0" lang="zh-CN" altLang="zh-CN" sz="1100" b="1" i="1" strike="noStrike" cap="none" normalizeH="0" baseline="0" dirty="0" smtClean="0">
                            <a:ln>
                              <a:noFill/>
                            </a:ln>
                            <a:solidFill>
                              <a:srgbClr val="3C4043"/>
                            </a:solidFill>
                            <a:effectLst/>
                            <a:latin typeface="Cambria Math" panose="02040503050406030204" pitchFamily="18" charset="0"/>
                            <a:ea typeface="Roboto Mono" panose="020F0502020204030204" pitchFamily="49" charset="0"/>
                            <a:cs typeface="Times New Roman" panose="02020603050405020304" pitchFamily="18" charset="0"/>
                          </a:rPr>
                          <m:t>𝟏𝟖𝟕</m:t>
                        </m:r>
                        <m:r>
                          <a:rPr kumimoji="0" lang="zh-CN" altLang="zh-CN" sz="1100" b="1" i="1" strike="noStrike" cap="none" normalizeH="0" baseline="0" dirty="0" smtClean="0">
                            <a:ln>
                              <a:noFill/>
                            </a:ln>
                            <a:solidFill>
                              <a:srgbClr val="3C4043"/>
                            </a:solidFill>
                            <a:effectLst/>
                            <a:latin typeface="Cambria Math" panose="02040503050406030204" pitchFamily="18" charset="0"/>
                            <a:ea typeface="Roboto Mono" panose="020F0502020204030204" pitchFamily="49" charset="0"/>
                            <a:cs typeface="Times New Roman" panose="02020603050405020304" pitchFamily="18" charset="0"/>
                          </a:rPr>
                          <m:t>, </m:t>
                        </m:r>
                        <m:r>
                          <a:rPr kumimoji="0" lang="zh-CN" altLang="zh-CN" sz="1100" b="1" i="1" strike="noStrike" cap="none" normalizeH="0" baseline="0" dirty="0" smtClean="0">
                            <a:ln>
                              <a:noFill/>
                            </a:ln>
                            <a:solidFill>
                              <a:srgbClr val="3C4043"/>
                            </a:solidFill>
                            <a:effectLst/>
                            <a:latin typeface="Cambria Math" panose="02040503050406030204" pitchFamily="18" charset="0"/>
                            <a:ea typeface="Roboto Mono" panose="020F0502020204030204" pitchFamily="49" charset="0"/>
                            <a:cs typeface="Times New Roman" panose="02020603050405020304" pitchFamily="18" charset="0"/>
                          </a:rPr>
                          <m:t>𝟐𝟖𝟐</m:t>
                        </m:r>
                        <m:r>
                          <a:rPr kumimoji="0" lang="zh-CN" altLang="zh-CN" sz="1100" b="1" i="1" strike="noStrike" cap="none" normalizeH="0" baseline="0" dirty="0" smtClean="0">
                            <a:ln>
                              <a:noFill/>
                            </a:ln>
                            <a:solidFill>
                              <a:srgbClr val="3C4043"/>
                            </a:solidFill>
                            <a:effectLst/>
                            <a:latin typeface="Cambria Math" panose="02040503050406030204" pitchFamily="18" charset="0"/>
                            <a:ea typeface="Roboto Mono" panose="020F0502020204030204" pitchFamily="49" charset="0"/>
                            <a:cs typeface="Times New Roman" panose="02020603050405020304" pitchFamily="18" charset="0"/>
                          </a:rPr>
                          <m:t>, </m:t>
                        </m:r>
                        <m:r>
                          <a:rPr kumimoji="0" lang="zh-CN" altLang="zh-CN" sz="1100" b="1" i="1" strike="noStrike" cap="none" normalizeH="0" baseline="0" dirty="0" smtClean="0">
                            <a:ln>
                              <a:noFill/>
                            </a:ln>
                            <a:solidFill>
                              <a:srgbClr val="3C4043"/>
                            </a:solidFill>
                            <a:effectLst/>
                            <a:latin typeface="Cambria Math" panose="02040503050406030204" pitchFamily="18" charset="0"/>
                            <a:ea typeface="Roboto Mono" panose="020F0502020204030204" pitchFamily="49" charset="0"/>
                            <a:cs typeface="Times New Roman" panose="02020603050405020304" pitchFamily="18" charset="0"/>
                          </a:rPr>
                          <m:t>𝟑𝟐</m:t>
                        </m:r>
                      </m:e>
                    </m:d>
                  </m:oMath>
                </a14:m>
                <a:r>
                  <a:rPr lang="en-US" altLang="zh-CN" sz="1100" b="1" dirty="0"/>
                  <a:t> (time, spectral, spatial) </a:t>
                </a:r>
              </a:p>
              <a:p>
                <a:r>
                  <a:rPr lang="en-US" altLang="zh-CN" sz="1100" b="1" dirty="0"/>
                  <a:t>FGS1_signal.parquet</a:t>
                </a:r>
                <a:r>
                  <a:rPr lang="en-US" altLang="zh-CN" sz="1100" dirty="0"/>
                  <a:t>: </a:t>
                </a:r>
                <a14:m>
                  <m:oMath xmlns:m="http://schemas.openxmlformats.org/officeDocument/2006/math">
                    <m:r>
                      <a:rPr lang="en-US" altLang="zh-CN" sz="1100" i="1" dirty="0" smtClean="0">
                        <a:latin typeface="Cambria Math" panose="02040503050406030204" pitchFamily="18" charset="0"/>
                      </a:rPr>
                      <m:t>(</m:t>
                    </m:r>
                    <m:r>
                      <a:rPr lang="en-US" altLang="zh-CN" sz="1100" b="1" i="1" dirty="0" smtClean="0">
                        <a:latin typeface="Cambria Math" panose="02040503050406030204" pitchFamily="18" charset="0"/>
                      </a:rPr>
                      <m:t>𝟏𝟑𝟓𝟎𝟎𝟎</m:t>
                    </m:r>
                    <m:r>
                      <a:rPr lang="en-US" altLang="zh-CN" sz="1100" b="1" i="1" dirty="0" smtClean="0">
                        <a:latin typeface="Cambria Math" panose="02040503050406030204" pitchFamily="18" charset="0"/>
                      </a:rPr>
                      <m:t>,</m:t>
                    </m:r>
                    <m:r>
                      <a:rPr lang="en-US" altLang="zh-CN" sz="1100" b="1" i="1" dirty="0" smtClean="0">
                        <a:latin typeface="Cambria Math" panose="02040503050406030204" pitchFamily="18" charset="0"/>
                      </a:rPr>
                      <m:t>𝟑𝟐</m:t>
                    </m:r>
                    <m:r>
                      <a:rPr lang="en-US" altLang="zh-CN" sz="1100" b="1" i="1" dirty="0" smtClean="0">
                        <a:latin typeface="Cambria Math" panose="02040503050406030204" pitchFamily="18" charset="0"/>
                      </a:rPr>
                      <m:t>,</m:t>
                    </m:r>
                    <m:r>
                      <a:rPr lang="en-US" altLang="zh-CN" sz="1100" b="1" i="1" dirty="0" smtClean="0">
                        <a:latin typeface="Cambria Math" panose="02040503050406030204" pitchFamily="18" charset="0"/>
                      </a:rPr>
                      <m:t>𝟑𝟐</m:t>
                    </m:r>
                    <m:r>
                      <a:rPr lang="en-US" altLang="zh-CN" sz="1100" b="1" i="1" dirty="0" smtClean="0">
                        <a:latin typeface="Cambria Math" panose="02040503050406030204" pitchFamily="18" charset="0"/>
                      </a:rPr>
                      <m:t>) </m:t>
                    </m:r>
                  </m:oMath>
                </a14:m>
                <a:r>
                  <a:rPr lang="en-US" altLang="zh-CN" sz="1100" b="1" dirty="0"/>
                  <a:t>-&gt; </a:t>
                </a:r>
                <a14:m>
                  <m:oMath xmlns:m="http://schemas.openxmlformats.org/officeDocument/2006/math">
                    <m:r>
                      <a:rPr kumimoji="0" lang="zh-CN" altLang="zh-CN" sz="1100" b="1" i="1" strike="noStrike" cap="none" normalizeH="0" baseline="0" dirty="0" smtClean="0">
                        <a:ln>
                          <a:noFill/>
                        </a:ln>
                        <a:solidFill>
                          <a:srgbClr val="3C4043"/>
                        </a:solidFill>
                        <a:effectLst/>
                        <a:latin typeface="Cambria Math" panose="02040503050406030204" pitchFamily="18" charset="0"/>
                        <a:ea typeface="Roboto Mono" panose="020F0502020204030204" pitchFamily="49" charset="0"/>
                        <a:cs typeface="Times New Roman" panose="02020603050405020304" pitchFamily="18" charset="0"/>
                      </a:rPr>
                      <m:t>(</m:t>
                    </m:r>
                    <m:r>
                      <a:rPr kumimoji="0" lang="zh-CN" altLang="zh-CN" sz="1100" b="1" i="1" strike="noStrike" cap="none" normalizeH="0" baseline="0" dirty="0" smtClean="0">
                        <a:ln>
                          <a:noFill/>
                        </a:ln>
                        <a:solidFill>
                          <a:srgbClr val="3C4043"/>
                        </a:solidFill>
                        <a:effectLst/>
                        <a:latin typeface="Cambria Math" panose="02040503050406030204" pitchFamily="18" charset="0"/>
                        <a:ea typeface="Roboto Mono" panose="020F0502020204030204" pitchFamily="49" charset="0"/>
                        <a:cs typeface="Times New Roman" panose="02020603050405020304" pitchFamily="18" charset="0"/>
                      </a:rPr>
                      <m:t>𝟏𝟖𝟕</m:t>
                    </m:r>
                    <m:r>
                      <a:rPr kumimoji="0" lang="zh-CN" altLang="zh-CN" sz="1100" b="1" i="1" strike="noStrike" cap="none" normalizeH="0" baseline="0" dirty="0" smtClean="0">
                        <a:ln>
                          <a:noFill/>
                        </a:ln>
                        <a:solidFill>
                          <a:srgbClr val="3C4043"/>
                        </a:solidFill>
                        <a:effectLst/>
                        <a:latin typeface="Cambria Math" panose="02040503050406030204" pitchFamily="18" charset="0"/>
                        <a:ea typeface="Roboto Mono" panose="020F0502020204030204" pitchFamily="49" charset="0"/>
                        <a:cs typeface="Times New Roman" panose="02020603050405020304" pitchFamily="18" charset="0"/>
                      </a:rPr>
                      <m:t>, </m:t>
                    </m:r>
                    <m:r>
                      <a:rPr kumimoji="0" lang="en-US" altLang="zh-CN" sz="1100" b="1" i="1" strike="noStrike" cap="none" normalizeH="0" baseline="0" dirty="0" smtClean="0">
                        <a:ln>
                          <a:noFill/>
                        </a:ln>
                        <a:solidFill>
                          <a:srgbClr val="3C4043"/>
                        </a:solidFill>
                        <a:effectLst/>
                        <a:latin typeface="Cambria Math" panose="02040503050406030204" pitchFamily="18" charset="0"/>
                        <a:ea typeface="Roboto Mono" panose="020F0502020204030204" pitchFamily="49" charset="0"/>
                        <a:cs typeface="Times New Roman" panose="02020603050405020304" pitchFamily="18" charset="0"/>
                      </a:rPr>
                      <m:t>𝟑𝟐</m:t>
                    </m:r>
                    <m:r>
                      <a:rPr kumimoji="0" lang="zh-CN" altLang="zh-CN" sz="1100" b="1" i="1" strike="noStrike" cap="none" normalizeH="0" baseline="0" dirty="0" smtClean="0">
                        <a:ln>
                          <a:noFill/>
                        </a:ln>
                        <a:solidFill>
                          <a:srgbClr val="3C4043"/>
                        </a:solidFill>
                        <a:effectLst/>
                        <a:latin typeface="Cambria Math" panose="02040503050406030204" pitchFamily="18" charset="0"/>
                        <a:ea typeface="Roboto Mono" panose="020F0502020204030204" pitchFamily="49" charset="0"/>
                        <a:cs typeface="Times New Roman" panose="02020603050405020304" pitchFamily="18" charset="0"/>
                      </a:rPr>
                      <m:t>, </m:t>
                    </m:r>
                    <m:r>
                      <a:rPr kumimoji="0" lang="zh-CN" altLang="zh-CN" sz="1100" b="1" i="1" strike="noStrike" cap="none" normalizeH="0" baseline="0" dirty="0" smtClean="0">
                        <a:ln>
                          <a:noFill/>
                        </a:ln>
                        <a:solidFill>
                          <a:srgbClr val="3C4043"/>
                        </a:solidFill>
                        <a:effectLst/>
                        <a:latin typeface="Cambria Math" panose="02040503050406030204" pitchFamily="18" charset="0"/>
                        <a:ea typeface="Roboto Mono" panose="020F0502020204030204" pitchFamily="49" charset="0"/>
                        <a:cs typeface="Times New Roman" panose="02020603050405020304" pitchFamily="18" charset="0"/>
                      </a:rPr>
                      <m:t>𝟑𝟐</m:t>
                    </m:r>
                    <m:r>
                      <a:rPr kumimoji="0" lang="zh-CN" altLang="zh-CN" sz="1100" b="1" i="1" strike="noStrike" cap="none" normalizeH="0" baseline="0" dirty="0" smtClean="0">
                        <a:ln>
                          <a:noFill/>
                        </a:ln>
                        <a:solidFill>
                          <a:srgbClr val="3C4043"/>
                        </a:solidFill>
                        <a:effectLst/>
                        <a:latin typeface="Cambria Math" panose="02040503050406030204" pitchFamily="18" charset="0"/>
                        <a:ea typeface="Roboto Mono" panose="020F0502020204030204" pitchFamily="49" charset="0"/>
                        <a:cs typeface="Times New Roman" panose="02020603050405020304" pitchFamily="18" charset="0"/>
                      </a:rPr>
                      <m:t>)</m:t>
                    </m:r>
                  </m:oMath>
                </a14:m>
                <a:r>
                  <a:rPr lang="en-US" altLang="zh-CN" sz="1100" b="1" dirty="0"/>
                  <a:t> (time, spectral, spatial) </a:t>
                </a:r>
              </a:p>
            </p:txBody>
          </p:sp>
        </mc:Choice>
        <mc:Fallback xmlns="">
          <p:sp>
            <p:nvSpPr>
              <p:cNvPr id="10" name="矩形 9">
                <a:extLst>
                  <a:ext uri="{FF2B5EF4-FFF2-40B4-BE49-F238E27FC236}">
                    <a16:creationId xmlns:a16="http://schemas.microsoft.com/office/drawing/2014/main" id="{27F1FDD1-89A7-8F9D-0A25-2B3A9A61D68B}"/>
                  </a:ext>
                </a:extLst>
              </p:cNvPr>
              <p:cNvSpPr>
                <a:spLocks noRot="1" noChangeAspect="1" noMove="1" noResize="1" noEditPoints="1" noAdjustHandles="1" noChangeArrowheads="1" noChangeShapeType="1" noTextEdit="1"/>
              </p:cNvSpPr>
              <p:nvPr/>
            </p:nvSpPr>
            <p:spPr>
              <a:xfrm>
                <a:off x="5994401" y="1142134"/>
                <a:ext cx="5690837" cy="600164"/>
              </a:xfrm>
              <a:prstGeom prst="rect">
                <a:avLst/>
              </a:prstGeom>
              <a:blipFill>
                <a:blip r:embed="rId4"/>
                <a:stretch>
                  <a:fillRect t="-1010" b="-5051"/>
                </a:stretch>
              </a:blipFill>
            </p:spPr>
            <p:txBody>
              <a:bodyPr/>
              <a:lstStyle/>
              <a:p>
                <a:r>
                  <a:rPr lang="zh-CN" altLang="en-US">
                    <a:noFill/>
                  </a:rPr>
                  <a:t> </a:t>
                </a:r>
              </a:p>
            </p:txBody>
          </p:sp>
        </mc:Fallback>
      </mc:AlternateContent>
      <p:sp>
        <p:nvSpPr>
          <p:cNvPr id="11" name="文本框 10">
            <a:extLst>
              <a:ext uri="{FF2B5EF4-FFF2-40B4-BE49-F238E27FC236}">
                <a16:creationId xmlns:a16="http://schemas.microsoft.com/office/drawing/2014/main" id="{DDBA401C-E7CA-6956-970E-30BE3C80456C}"/>
              </a:ext>
            </a:extLst>
          </p:cNvPr>
          <p:cNvSpPr txBox="1"/>
          <p:nvPr/>
        </p:nvSpPr>
        <p:spPr>
          <a:xfrm>
            <a:off x="7205602" y="1974312"/>
            <a:ext cx="4479636"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6 samples of AIRS-CH0 are displayed.</a:t>
            </a:r>
            <a:endParaRPr lang="zh-CN" altLang="en-US" dirty="0">
              <a:latin typeface="Times New Roman" panose="02020603050405020304" pitchFamily="18" charset="0"/>
              <a:cs typeface="Times New Roman" panose="02020603050405020304" pitchFamily="18" charset="0"/>
            </a:endParaRPr>
          </a:p>
        </p:txBody>
      </p:sp>
      <p:sp>
        <p:nvSpPr>
          <p:cNvPr id="12" name="文本框 11">
            <a:extLst>
              <a:ext uri="{FF2B5EF4-FFF2-40B4-BE49-F238E27FC236}">
                <a16:creationId xmlns:a16="http://schemas.microsoft.com/office/drawing/2014/main" id="{B5D5AE1C-021E-A508-051D-F987BCA625C4}"/>
              </a:ext>
            </a:extLst>
          </p:cNvPr>
          <p:cNvSpPr txBox="1"/>
          <p:nvPr/>
        </p:nvSpPr>
        <p:spPr>
          <a:xfrm>
            <a:off x="718624" y="4731978"/>
            <a:ext cx="5275776" cy="923330"/>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An image-like slice from FGS1 sample data, where </a:t>
            </a:r>
            <a:r>
              <a:rPr lang="en-US" altLang="zh-CN" dirty="0" err="1">
                <a:latin typeface="Times New Roman" panose="02020603050405020304" pitchFamily="18" charset="0"/>
                <a:cs typeface="Times New Roman" panose="02020603050405020304" pitchFamily="18" charset="0"/>
              </a:rPr>
              <a:t>time_frame</a:t>
            </a:r>
            <a:r>
              <a:rPr lang="en-US" altLang="zh-CN" dirty="0">
                <a:latin typeface="Times New Roman" panose="02020603050405020304" pitchFamily="18" charset="0"/>
                <a:cs typeface="Times New Roman" panose="02020603050405020304" pitchFamily="18" charset="0"/>
              </a:rPr>
              <a:t>=50. X-axis denotes spectral dimension while Y-axis denotes spatial dimension.</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698649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2E6DF4-F6D8-684A-AB5C-0304134CD10F}"/>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73B1E47F-E444-01AB-9DBB-32C4C8F96C0A}"/>
              </a:ext>
            </a:extLst>
          </p:cNvPr>
          <p:cNvSpPr txBox="1"/>
          <p:nvPr/>
        </p:nvSpPr>
        <p:spPr>
          <a:xfrm>
            <a:off x="271952" y="449294"/>
            <a:ext cx="9259975" cy="707886"/>
          </a:xfrm>
          <a:prstGeom prst="rect">
            <a:avLst/>
          </a:prstGeom>
          <a:noFill/>
        </p:spPr>
        <p:txBody>
          <a:bodyPr wrap="square" rtlCol="0">
            <a:spAutoFit/>
          </a:bodyPr>
          <a:lstStyle/>
          <a:p>
            <a:r>
              <a:rPr lang="en-US" altLang="zh-CN" sz="4000" b="1" dirty="0">
                <a:latin typeface="Times New Roman" panose="02020603050405020304" pitchFamily="18" charset="0"/>
                <a:cs typeface="Times New Roman" panose="02020603050405020304" pitchFamily="18" charset="0"/>
              </a:rPr>
              <a:t>Data Preparation</a:t>
            </a:r>
          </a:p>
        </p:txBody>
      </p:sp>
      <p:sp>
        <p:nvSpPr>
          <p:cNvPr id="3" name="矩形 2">
            <a:extLst>
              <a:ext uri="{FF2B5EF4-FFF2-40B4-BE49-F238E27FC236}">
                <a16:creationId xmlns:a16="http://schemas.microsoft.com/office/drawing/2014/main" id="{D9BEE4B7-4B17-6623-A3EC-DF0EDD845980}"/>
              </a:ext>
            </a:extLst>
          </p:cNvPr>
          <p:cNvSpPr/>
          <p:nvPr/>
        </p:nvSpPr>
        <p:spPr>
          <a:xfrm>
            <a:off x="7792975" y="6488668"/>
            <a:ext cx="4399025" cy="369332"/>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rPr>
              <a:t>© </a:t>
            </a:r>
            <a:r>
              <a:rPr lang="en-US" altLang="zh-CN" dirty="0" err="1">
                <a:latin typeface="Times New Roman" panose="02020603050405020304" pitchFamily="18" charset="0"/>
                <a:cs typeface="Times New Roman" panose="02020603050405020304" pitchFamily="18" charset="0"/>
              </a:rPr>
              <a:t>kaggle</a:t>
            </a:r>
            <a:r>
              <a:rPr lang="zh-CN" altLang="en-US" dirty="0">
                <a:latin typeface="Times New Roman" panose="02020603050405020304" pitchFamily="18" charset="0"/>
                <a:cs typeface="Times New Roman" panose="02020603050405020304" pitchFamily="18" charset="0"/>
              </a:rPr>
              <a:t>君</a:t>
            </a:r>
            <a:r>
              <a:rPr lang="en-US" altLang="zh-CN" dirty="0">
                <a:latin typeface="Times New Roman" panose="02020603050405020304" pitchFamily="18" charset="0"/>
                <a:cs typeface="Times New Roman" panose="02020603050405020304" pitchFamily="18" charset="0"/>
              </a:rPr>
              <a:t>-</a:t>
            </a:r>
            <a:r>
              <a:rPr lang="en-US" altLang="zh-CN" dirty="0" err="1">
                <a:latin typeface="Times New Roman" panose="02020603050405020304" pitchFamily="18" charset="0"/>
                <a:cs typeface="Times New Roman" panose="02020603050405020304" pitchFamily="18" charset="0"/>
              </a:rPr>
              <a:t>sakura</a:t>
            </a:r>
            <a:r>
              <a:rPr lang="en-US" altLang="zh-CN" dirty="0">
                <a:latin typeface="Times New Roman" panose="02020603050405020304" pitchFamily="18" charset="0"/>
                <a:cs typeface="Times New Roman" panose="02020603050405020304" pitchFamily="18" charset="0"/>
              </a:rPr>
              <a:t>, 2024. All rights reserved.</a:t>
            </a:r>
            <a:endParaRPr lang="zh-CN" altLang="en-US" dirty="0">
              <a:latin typeface="Times New Roman" panose="02020603050405020304" pitchFamily="18" charset="0"/>
              <a:cs typeface="Times New Roman" panose="02020603050405020304" pitchFamily="18" charset="0"/>
            </a:endParaRPr>
          </a:p>
        </p:txBody>
      </p:sp>
      <p:pic>
        <p:nvPicPr>
          <p:cNvPr id="6" name="图片 5">
            <a:extLst>
              <a:ext uri="{FF2B5EF4-FFF2-40B4-BE49-F238E27FC236}">
                <a16:creationId xmlns:a16="http://schemas.microsoft.com/office/drawing/2014/main" id="{E58C67B4-7687-83DA-8E83-8EBE45F36F63}"/>
              </a:ext>
            </a:extLst>
          </p:cNvPr>
          <p:cNvPicPr>
            <a:picLocks noChangeAspect="1"/>
          </p:cNvPicPr>
          <p:nvPr/>
        </p:nvPicPr>
        <p:blipFill>
          <a:blip r:embed="rId2"/>
          <a:srcRect r="49041" b="80754"/>
          <a:stretch/>
        </p:blipFill>
        <p:spPr>
          <a:xfrm>
            <a:off x="271952" y="2028230"/>
            <a:ext cx="5491539" cy="2977879"/>
          </a:xfrm>
          <a:prstGeom prst="rect">
            <a:avLst/>
          </a:prstGeom>
          <a:ln>
            <a:noFill/>
          </a:ln>
          <a:effectLst>
            <a:outerShdw blurRad="292100" dist="139700" dir="2700000" algn="tl" rotWithShape="0">
              <a:srgbClr val="333333">
                <a:alpha val="65000"/>
              </a:srgbClr>
            </a:outerShdw>
          </a:effectLst>
        </p:spPr>
      </p:pic>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F0EDFF1D-B8C9-EE2B-5346-35A59A56DEA1}"/>
                  </a:ext>
                </a:extLst>
              </p:cNvPr>
              <p:cNvSpPr/>
              <p:nvPr/>
            </p:nvSpPr>
            <p:spPr>
              <a:xfrm>
                <a:off x="405163" y="1169051"/>
                <a:ext cx="5690837" cy="600164"/>
              </a:xfrm>
              <a:prstGeom prst="rect">
                <a:avLst/>
              </a:prstGeom>
            </p:spPr>
            <p:txBody>
              <a:bodyPr wrap="square">
                <a:spAutoFit/>
              </a:bodyPr>
              <a:lstStyle/>
              <a:p>
                <a:r>
                  <a:rPr lang="en-US" altLang="zh-CN" sz="1100" b="1" dirty="0"/>
                  <a:t>For each sample:</a:t>
                </a:r>
              </a:p>
              <a:p>
                <a:r>
                  <a:rPr lang="en-US" altLang="zh-CN" sz="1100" b="1" dirty="0"/>
                  <a:t>AIRS-CH0_signal.parquet</a:t>
                </a:r>
                <a:r>
                  <a:rPr lang="en-US" altLang="zh-CN" sz="1100" dirty="0"/>
                  <a:t>: </a:t>
                </a:r>
                <a14:m>
                  <m:oMath xmlns:m="http://schemas.openxmlformats.org/officeDocument/2006/math">
                    <m:r>
                      <a:rPr lang="en-US" altLang="zh-CN" sz="1100" b="1" i="1" dirty="0" smtClean="0">
                        <a:latin typeface="Cambria Math" panose="02040503050406030204" pitchFamily="18" charset="0"/>
                      </a:rPr>
                      <m:t>(</m:t>
                    </m:r>
                    <m:r>
                      <a:rPr lang="en-US" altLang="zh-CN" sz="1100" b="1" i="1" dirty="0" smtClean="0">
                        <a:latin typeface="Cambria Math" panose="02040503050406030204" pitchFamily="18" charset="0"/>
                      </a:rPr>
                      <m:t>𝟏𝟏𝟐𝟓𝟎</m:t>
                    </m:r>
                    <m:r>
                      <a:rPr lang="en-US" altLang="zh-CN" sz="1100" b="1" i="1" dirty="0" smtClean="0">
                        <a:latin typeface="Cambria Math" panose="02040503050406030204" pitchFamily="18" charset="0"/>
                      </a:rPr>
                      <m:t>,</m:t>
                    </m:r>
                    <m:r>
                      <a:rPr lang="en-US" altLang="zh-CN" sz="1100" b="1" i="1" dirty="0" smtClean="0">
                        <a:latin typeface="Cambria Math" panose="02040503050406030204" pitchFamily="18" charset="0"/>
                      </a:rPr>
                      <m:t>𝟑𝟓𝟔</m:t>
                    </m:r>
                    <m:r>
                      <a:rPr lang="en-US" altLang="zh-CN" sz="1100" b="1" i="1" dirty="0" smtClean="0">
                        <a:latin typeface="Cambria Math" panose="02040503050406030204" pitchFamily="18" charset="0"/>
                      </a:rPr>
                      <m:t>,</m:t>
                    </m:r>
                    <m:r>
                      <a:rPr lang="en-US" altLang="zh-CN" sz="1100" b="1" i="1" dirty="0" smtClean="0">
                        <a:latin typeface="Cambria Math" panose="02040503050406030204" pitchFamily="18" charset="0"/>
                      </a:rPr>
                      <m:t>𝟑𝟐</m:t>
                    </m:r>
                    <m:r>
                      <a:rPr lang="en-US" altLang="zh-CN" sz="1100" b="1" i="1" dirty="0" smtClean="0">
                        <a:latin typeface="Cambria Math" panose="02040503050406030204" pitchFamily="18" charset="0"/>
                      </a:rPr>
                      <m:t>) </m:t>
                    </m:r>
                  </m:oMath>
                </a14:m>
                <a:r>
                  <a:rPr lang="en-US" altLang="zh-CN" sz="1100" b="1" dirty="0"/>
                  <a:t>-&gt; </a:t>
                </a:r>
                <a14:m>
                  <m:oMath xmlns:m="http://schemas.openxmlformats.org/officeDocument/2006/math">
                    <m:d>
                      <m:dPr>
                        <m:ctrlPr>
                          <a:rPr kumimoji="0" lang="zh-CN" altLang="zh-CN" sz="1100" b="1" i="1" strike="noStrike" cap="none" normalizeH="0" baseline="0" dirty="0" smtClean="0">
                            <a:ln>
                              <a:noFill/>
                            </a:ln>
                            <a:solidFill>
                              <a:srgbClr val="3C4043"/>
                            </a:solidFill>
                            <a:effectLst/>
                            <a:latin typeface="Cambria Math" panose="02040503050406030204" pitchFamily="18" charset="0"/>
                            <a:ea typeface="Roboto Mono" panose="020F0502020204030204" pitchFamily="49" charset="0"/>
                            <a:cs typeface="Times New Roman" panose="02020603050405020304" pitchFamily="18" charset="0"/>
                          </a:rPr>
                        </m:ctrlPr>
                      </m:dPr>
                      <m:e>
                        <m:r>
                          <a:rPr kumimoji="0" lang="zh-CN" altLang="zh-CN" sz="1100" b="1" i="1" strike="noStrike" cap="none" normalizeH="0" baseline="0" dirty="0" smtClean="0">
                            <a:ln>
                              <a:noFill/>
                            </a:ln>
                            <a:solidFill>
                              <a:srgbClr val="3C4043"/>
                            </a:solidFill>
                            <a:effectLst/>
                            <a:latin typeface="Cambria Math" panose="02040503050406030204" pitchFamily="18" charset="0"/>
                            <a:ea typeface="Roboto Mono" panose="020F0502020204030204" pitchFamily="49" charset="0"/>
                            <a:cs typeface="Times New Roman" panose="02020603050405020304" pitchFamily="18" charset="0"/>
                          </a:rPr>
                          <m:t>𝟏𝟖𝟕</m:t>
                        </m:r>
                        <m:r>
                          <a:rPr kumimoji="0" lang="zh-CN" altLang="zh-CN" sz="1100" b="1" i="1" strike="noStrike" cap="none" normalizeH="0" baseline="0" dirty="0" smtClean="0">
                            <a:ln>
                              <a:noFill/>
                            </a:ln>
                            <a:solidFill>
                              <a:srgbClr val="3C4043"/>
                            </a:solidFill>
                            <a:effectLst/>
                            <a:latin typeface="Cambria Math" panose="02040503050406030204" pitchFamily="18" charset="0"/>
                            <a:ea typeface="Roboto Mono" panose="020F0502020204030204" pitchFamily="49" charset="0"/>
                            <a:cs typeface="Times New Roman" panose="02020603050405020304" pitchFamily="18" charset="0"/>
                          </a:rPr>
                          <m:t>, </m:t>
                        </m:r>
                        <m:r>
                          <a:rPr kumimoji="0" lang="zh-CN" altLang="zh-CN" sz="1100" b="1" i="1" strike="noStrike" cap="none" normalizeH="0" baseline="0" dirty="0" smtClean="0">
                            <a:ln>
                              <a:noFill/>
                            </a:ln>
                            <a:solidFill>
                              <a:srgbClr val="3C4043"/>
                            </a:solidFill>
                            <a:effectLst/>
                            <a:latin typeface="Cambria Math" panose="02040503050406030204" pitchFamily="18" charset="0"/>
                            <a:ea typeface="Roboto Mono" panose="020F0502020204030204" pitchFamily="49" charset="0"/>
                            <a:cs typeface="Times New Roman" panose="02020603050405020304" pitchFamily="18" charset="0"/>
                          </a:rPr>
                          <m:t>𝟐𝟖𝟐</m:t>
                        </m:r>
                        <m:r>
                          <a:rPr kumimoji="0" lang="zh-CN" altLang="zh-CN" sz="1100" b="1" i="1" strike="noStrike" cap="none" normalizeH="0" baseline="0" dirty="0" smtClean="0">
                            <a:ln>
                              <a:noFill/>
                            </a:ln>
                            <a:solidFill>
                              <a:srgbClr val="3C4043"/>
                            </a:solidFill>
                            <a:effectLst/>
                            <a:latin typeface="Cambria Math" panose="02040503050406030204" pitchFamily="18" charset="0"/>
                            <a:ea typeface="Roboto Mono" panose="020F0502020204030204" pitchFamily="49" charset="0"/>
                            <a:cs typeface="Times New Roman" panose="02020603050405020304" pitchFamily="18" charset="0"/>
                          </a:rPr>
                          <m:t>, </m:t>
                        </m:r>
                        <m:r>
                          <a:rPr kumimoji="0" lang="zh-CN" altLang="zh-CN" sz="1100" b="1" i="1" strike="noStrike" cap="none" normalizeH="0" baseline="0" dirty="0" smtClean="0">
                            <a:ln>
                              <a:noFill/>
                            </a:ln>
                            <a:solidFill>
                              <a:srgbClr val="3C4043"/>
                            </a:solidFill>
                            <a:effectLst/>
                            <a:latin typeface="Cambria Math" panose="02040503050406030204" pitchFamily="18" charset="0"/>
                            <a:ea typeface="Roboto Mono" panose="020F0502020204030204" pitchFamily="49" charset="0"/>
                            <a:cs typeface="Times New Roman" panose="02020603050405020304" pitchFamily="18" charset="0"/>
                          </a:rPr>
                          <m:t>𝟑𝟐</m:t>
                        </m:r>
                      </m:e>
                    </m:d>
                  </m:oMath>
                </a14:m>
                <a:r>
                  <a:rPr lang="en-US" altLang="zh-CN" sz="1100" b="1" dirty="0"/>
                  <a:t> (time, spectral, spatial) </a:t>
                </a:r>
              </a:p>
              <a:p>
                <a:r>
                  <a:rPr lang="en-US" altLang="zh-CN" sz="1100" b="1" dirty="0"/>
                  <a:t>FGS1_signal.parquet</a:t>
                </a:r>
                <a:r>
                  <a:rPr lang="en-US" altLang="zh-CN" sz="1100" dirty="0"/>
                  <a:t>: </a:t>
                </a:r>
                <a14:m>
                  <m:oMath xmlns:m="http://schemas.openxmlformats.org/officeDocument/2006/math">
                    <m:r>
                      <a:rPr lang="en-US" altLang="zh-CN" sz="1100" i="1" dirty="0" smtClean="0">
                        <a:latin typeface="Cambria Math" panose="02040503050406030204" pitchFamily="18" charset="0"/>
                      </a:rPr>
                      <m:t>(</m:t>
                    </m:r>
                    <m:r>
                      <a:rPr lang="en-US" altLang="zh-CN" sz="1100" b="1" i="1" dirty="0" smtClean="0">
                        <a:latin typeface="Cambria Math" panose="02040503050406030204" pitchFamily="18" charset="0"/>
                      </a:rPr>
                      <m:t>𝟏𝟑𝟓𝟎𝟎𝟎</m:t>
                    </m:r>
                    <m:r>
                      <a:rPr lang="en-US" altLang="zh-CN" sz="1100" b="1" i="1" dirty="0" smtClean="0">
                        <a:latin typeface="Cambria Math" panose="02040503050406030204" pitchFamily="18" charset="0"/>
                      </a:rPr>
                      <m:t>,</m:t>
                    </m:r>
                    <m:r>
                      <a:rPr lang="en-US" altLang="zh-CN" sz="1100" b="1" i="1" dirty="0" smtClean="0">
                        <a:latin typeface="Cambria Math" panose="02040503050406030204" pitchFamily="18" charset="0"/>
                      </a:rPr>
                      <m:t>𝟑𝟐</m:t>
                    </m:r>
                    <m:r>
                      <a:rPr lang="en-US" altLang="zh-CN" sz="1100" b="1" i="1" dirty="0" smtClean="0">
                        <a:latin typeface="Cambria Math" panose="02040503050406030204" pitchFamily="18" charset="0"/>
                      </a:rPr>
                      <m:t>,</m:t>
                    </m:r>
                    <m:r>
                      <a:rPr lang="en-US" altLang="zh-CN" sz="1100" b="1" i="1" dirty="0" smtClean="0">
                        <a:latin typeface="Cambria Math" panose="02040503050406030204" pitchFamily="18" charset="0"/>
                      </a:rPr>
                      <m:t>𝟑𝟐</m:t>
                    </m:r>
                    <m:r>
                      <a:rPr lang="en-US" altLang="zh-CN" sz="1100" b="1" i="1" dirty="0" smtClean="0">
                        <a:latin typeface="Cambria Math" panose="02040503050406030204" pitchFamily="18" charset="0"/>
                      </a:rPr>
                      <m:t>) </m:t>
                    </m:r>
                  </m:oMath>
                </a14:m>
                <a:r>
                  <a:rPr lang="en-US" altLang="zh-CN" sz="1100" b="1" dirty="0"/>
                  <a:t>-&gt; </a:t>
                </a:r>
                <a14:m>
                  <m:oMath xmlns:m="http://schemas.openxmlformats.org/officeDocument/2006/math">
                    <m:r>
                      <a:rPr kumimoji="0" lang="zh-CN" altLang="zh-CN" sz="1100" b="1" i="1" strike="noStrike" cap="none" normalizeH="0" baseline="0" dirty="0" smtClean="0">
                        <a:ln>
                          <a:noFill/>
                        </a:ln>
                        <a:solidFill>
                          <a:srgbClr val="3C4043"/>
                        </a:solidFill>
                        <a:effectLst/>
                        <a:latin typeface="Cambria Math" panose="02040503050406030204" pitchFamily="18" charset="0"/>
                        <a:ea typeface="Roboto Mono" panose="020F0502020204030204" pitchFamily="49" charset="0"/>
                        <a:cs typeface="Times New Roman" panose="02020603050405020304" pitchFamily="18" charset="0"/>
                      </a:rPr>
                      <m:t>(</m:t>
                    </m:r>
                    <m:r>
                      <a:rPr kumimoji="0" lang="zh-CN" altLang="zh-CN" sz="1100" b="1" i="1" strike="noStrike" cap="none" normalizeH="0" baseline="0" dirty="0" smtClean="0">
                        <a:ln>
                          <a:noFill/>
                        </a:ln>
                        <a:solidFill>
                          <a:srgbClr val="3C4043"/>
                        </a:solidFill>
                        <a:effectLst/>
                        <a:latin typeface="Cambria Math" panose="02040503050406030204" pitchFamily="18" charset="0"/>
                        <a:ea typeface="Roboto Mono" panose="020F0502020204030204" pitchFamily="49" charset="0"/>
                        <a:cs typeface="Times New Roman" panose="02020603050405020304" pitchFamily="18" charset="0"/>
                      </a:rPr>
                      <m:t>𝟏𝟖𝟕</m:t>
                    </m:r>
                    <m:r>
                      <a:rPr kumimoji="0" lang="zh-CN" altLang="zh-CN" sz="1100" b="1" i="1" strike="noStrike" cap="none" normalizeH="0" baseline="0" dirty="0" smtClean="0">
                        <a:ln>
                          <a:noFill/>
                        </a:ln>
                        <a:solidFill>
                          <a:srgbClr val="3C4043"/>
                        </a:solidFill>
                        <a:effectLst/>
                        <a:latin typeface="Cambria Math" panose="02040503050406030204" pitchFamily="18" charset="0"/>
                        <a:ea typeface="Roboto Mono" panose="020F0502020204030204" pitchFamily="49" charset="0"/>
                        <a:cs typeface="Times New Roman" panose="02020603050405020304" pitchFamily="18" charset="0"/>
                      </a:rPr>
                      <m:t>, </m:t>
                    </m:r>
                    <m:r>
                      <a:rPr kumimoji="0" lang="en-US" altLang="zh-CN" sz="1100" b="1" i="1" strike="noStrike" cap="none" normalizeH="0" baseline="0" dirty="0" smtClean="0">
                        <a:ln>
                          <a:noFill/>
                        </a:ln>
                        <a:solidFill>
                          <a:srgbClr val="3C4043"/>
                        </a:solidFill>
                        <a:effectLst/>
                        <a:latin typeface="Cambria Math" panose="02040503050406030204" pitchFamily="18" charset="0"/>
                        <a:ea typeface="Roboto Mono" panose="020F0502020204030204" pitchFamily="49" charset="0"/>
                        <a:cs typeface="Times New Roman" panose="02020603050405020304" pitchFamily="18" charset="0"/>
                      </a:rPr>
                      <m:t>𝟑𝟐</m:t>
                    </m:r>
                    <m:r>
                      <a:rPr kumimoji="0" lang="zh-CN" altLang="zh-CN" sz="1100" b="1" i="1" strike="noStrike" cap="none" normalizeH="0" baseline="0" dirty="0" smtClean="0">
                        <a:ln>
                          <a:noFill/>
                        </a:ln>
                        <a:solidFill>
                          <a:srgbClr val="3C4043"/>
                        </a:solidFill>
                        <a:effectLst/>
                        <a:latin typeface="Cambria Math" panose="02040503050406030204" pitchFamily="18" charset="0"/>
                        <a:ea typeface="Roboto Mono" panose="020F0502020204030204" pitchFamily="49" charset="0"/>
                        <a:cs typeface="Times New Roman" panose="02020603050405020304" pitchFamily="18" charset="0"/>
                      </a:rPr>
                      <m:t>, </m:t>
                    </m:r>
                    <m:r>
                      <a:rPr kumimoji="0" lang="zh-CN" altLang="zh-CN" sz="1100" b="1" i="1" strike="noStrike" cap="none" normalizeH="0" baseline="0" dirty="0" smtClean="0">
                        <a:ln>
                          <a:noFill/>
                        </a:ln>
                        <a:solidFill>
                          <a:srgbClr val="3C4043"/>
                        </a:solidFill>
                        <a:effectLst/>
                        <a:latin typeface="Cambria Math" panose="02040503050406030204" pitchFamily="18" charset="0"/>
                        <a:ea typeface="Roboto Mono" panose="020F0502020204030204" pitchFamily="49" charset="0"/>
                        <a:cs typeface="Times New Roman" panose="02020603050405020304" pitchFamily="18" charset="0"/>
                      </a:rPr>
                      <m:t>𝟑𝟐</m:t>
                    </m:r>
                    <m:r>
                      <a:rPr kumimoji="0" lang="zh-CN" altLang="zh-CN" sz="1100" b="1" i="1" strike="noStrike" cap="none" normalizeH="0" baseline="0" dirty="0" smtClean="0">
                        <a:ln>
                          <a:noFill/>
                        </a:ln>
                        <a:solidFill>
                          <a:srgbClr val="3C4043"/>
                        </a:solidFill>
                        <a:effectLst/>
                        <a:latin typeface="Cambria Math" panose="02040503050406030204" pitchFamily="18" charset="0"/>
                        <a:ea typeface="Roboto Mono" panose="020F0502020204030204" pitchFamily="49" charset="0"/>
                        <a:cs typeface="Times New Roman" panose="02020603050405020304" pitchFamily="18" charset="0"/>
                      </a:rPr>
                      <m:t>)</m:t>
                    </m:r>
                  </m:oMath>
                </a14:m>
                <a:r>
                  <a:rPr lang="en-US" altLang="zh-CN" sz="1100" b="1" dirty="0"/>
                  <a:t> (time, spectral, spatial) </a:t>
                </a:r>
              </a:p>
            </p:txBody>
          </p:sp>
        </mc:Choice>
        <mc:Fallback xmlns="">
          <p:sp>
            <p:nvSpPr>
              <p:cNvPr id="7" name="矩形 6">
                <a:extLst>
                  <a:ext uri="{FF2B5EF4-FFF2-40B4-BE49-F238E27FC236}">
                    <a16:creationId xmlns:a16="http://schemas.microsoft.com/office/drawing/2014/main" id="{F0EDFF1D-B8C9-EE2B-5346-35A59A56DEA1}"/>
                  </a:ext>
                </a:extLst>
              </p:cNvPr>
              <p:cNvSpPr>
                <a:spLocks noRot="1" noChangeAspect="1" noMove="1" noResize="1" noEditPoints="1" noAdjustHandles="1" noChangeArrowheads="1" noChangeShapeType="1" noTextEdit="1"/>
              </p:cNvSpPr>
              <p:nvPr/>
            </p:nvSpPr>
            <p:spPr>
              <a:xfrm>
                <a:off x="405163" y="1169051"/>
                <a:ext cx="5690837" cy="600164"/>
              </a:xfrm>
              <a:prstGeom prst="rect">
                <a:avLst/>
              </a:prstGeom>
              <a:blipFill>
                <a:blip r:embed="rId3"/>
                <a:stretch>
                  <a:fillRect t="-1020" b="-6122"/>
                </a:stretch>
              </a:blipFill>
            </p:spPr>
            <p:txBody>
              <a:bodyPr/>
              <a:lstStyle/>
              <a:p>
                <a:r>
                  <a:rPr lang="zh-CN" altLang="en-US">
                    <a:noFill/>
                  </a:rPr>
                  <a:t> </a:t>
                </a:r>
              </a:p>
            </p:txBody>
          </p:sp>
        </mc:Fallback>
      </mc:AlternateContent>
      <p:cxnSp>
        <p:nvCxnSpPr>
          <p:cNvPr id="9" name="直接箭头连接符 8">
            <a:extLst>
              <a:ext uri="{FF2B5EF4-FFF2-40B4-BE49-F238E27FC236}">
                <a16:creationId xmlns:a16="http://schemas.microsoft.com/office/drawing/2014/main" id="{7D90143E-36CE-0896-1DA4-B3483B56EE7C}"/>
              </a:ext>
            </a:extLst>
          </p:cNvPr>
          <p:cNvCxnSpPr/>
          <p:nvPr/>
        </p:nvCxnSpPr>
        <p:spPr>
          <a:xfrm>
            <a:off x="5495636" y="1634836"/>
            <a:ext cx="415637"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8C2E24A1-B46E-EBCA-9A8E-8899A6FBE393}"/>
                  </a:ext>
                </a:extLst>
              </p:cNvPr>
              <p:cNvSpPr txBox="1"/>
              <p:nvPr/>
            </p:nvSpPr>
            <p:spPr>
              <a:xfrm>
                <a:off x="5911273" y="1504031"/>
                <a:ext cx="6099810" cy="261610"/>
              </a:xfrm>
              <a:prstGeom prst="rect">
                <a:avLst/>
              </a:prstGeom>
              <a:noFill/>
            </p:spPr>
            <p:txBody>
              <a:bodyPr wrap="square">
                <a:spAutoFit/>
              </a:bodyPr>
              <a:lstStyle/>
              <a:p>
                <a14:m>
                  <m:oMath xmlns:m="http://schemas.openxmlformats.org/officeDocument/2006/math">
                    <m:r>
                      <a:rPr kumimoji="0" lang="zh-CN" altLang="zh-CN" sz="1100" b="1" i="1" strike="noStrike" cap="none" normalizeH="0" baseline="0" dirty="0" smtClean="0">
                        <a:ln>
                          <a:noFill/>
                        </a:ln>
                        <a:solidFill>
                          <a:srgbClr val="3C4043"/>
                        </a:solidFill>
                        <a:effectLst/>
                        <a:latin typeface="Cambria Math" panose="02040503050406030204" pitchFamily="18" charset="0"/>
                        <a:ea typeface="Roboto Mono" panose="020F0502020204030204" pitchFamily="49" charset="0"/>
                        <a:cs typeface="Times New Roman" panose="02020603050405020304" pitchFamily="18" charset="0"/>
                      </a:rPr>
                      <m:t>(</m:t>
                    </m:r>
                    <m:r>
                      <a:rPr kumimoji="0" lang="zh-CN" altLang="zh-CN" sz="1100" b="1" i="1" strike="noStrike" cap="none" normalizeH="0" baseline="0" dirty="0" smtClean="0">
                        <a:ln>
                          <a:noFill/>
                        </a:ln>
                        <a:solidFill>
                          <a:srgbClr val="3C4043"/>
                        </a:solidFill>
                        <a:effectLst/>
                        <a:latin typeface="Cambria Math" panose="02040503050406030204" pitchFamily="18" charset="0"/>
                        <a:ea typeface="Roboto Mono" panose="020F0502020204030204" pitchFamily="49" charset="0"/>
                        <a:cs typeface="Times New Roman" panose="02020603050405020304" pitchFamily="18" charset="0"/>
                      </a:rPr>
                      <m:t>𝟏𝟖𝟕</m:t>
                    </m:r>
                    <m:r>
                      <a:rPr kumimoji="0" lang="zh-CN" altLang="zh-CN" sz="1100" b="1" i="1" strike="noStrike" cap="none" normalizeH="0" baseline="0" dirty="0" smtClean="0">
                        <a:ln>
                          <a:noFill/>
                        </a:ln>
                        <a:solidFill>
                          <a:srgbClr val="3C4043"/>
                        </a:solidFill>
                        <a:effectLst/>
                        <a:latin typeface="Cambria Math" panose="02040503050406030204" pitchFamily="18" charset="0"/>
                        <a:ea typeface="Roboto Mono" panose="020F0502020204030204" pitchFamily="49" charset="0"/>
                        <a:cs typeface="Times New Roman" panose="02020603050405020304" pitchFamily="18" charset="0"/>
                      </a:rPr>
                      <m:t>, </m:t>
                    </m:r>
                    <m:r>
                      <a:rPr kumimoji="0" lang="en-US" altLang="zh-CN" sz="1100" b="1" i="1" strike="noStrike" cap="none" normalizeH="0" baseline="0" dirty="0" smtClean="0">
                        <a:ln>
                          <a:noFill/>
                        </a:ln>
                        <a:solidFill>
                          <a:srgbClr val="3C4043"/>
                        </a:solidFill>
                        <a:effectLst/>
                        <a:latin typeface="Cambria Math" panose="02040503050406030204" pitchFamily="18" charset="0"/>
                        <a:ea typeface="Roboto Mono" panose="020F0502020204030204" pitchFamily="49" charset="0"/>
                        <a:cs typeface="Times New Roman" panose="02020603050405020304" pitchFamily="18" charset="0"/>
                      </a:rPr>
                      <m:t>𝟏</m:t>
                    </m:r>
                    <m:r>
                      <a:rPr kumimoji="0" lang="zh-CN" altLang="zh-CN" sz="1100" b="1" i="1" strike="noStrike" cap="none" normalizeH="0" baseline="0" dirty="0" smtClean="0">
                        <a:ln>
                          <a:noFill/>
                        </a:ln>
                        <a:solidFill>
                          <a:srgbClr val="3C4043"/>
                        </a:solidFill>
                        <a:effectLst/>
                        <a:latin typeface="Cambria Math" panose="02040503050406030204" pitchFamily="18" charset="0"/>
                        <a:ea typeface="Roboto Mono" panose="020F0502020204030204" pitchFamily="49" charset="0"/>
                        <a:cs typeface="Times New Roman" panose="02020603050405020304" pitchFamily="18" charset="0"/>
                      </a:rPr>
                      <m:t>, </m:t>
                    </m:r>
                    <m:r>
                      <a:rPr kumimoji="0" lang="zh-CN" altLang="zh-CN" sz="1100" b="1" i="1" strike="noStrike" cap="none" normalizeH="0" baseline="0" dirty="0" smtClean="0">
                        <a:ln>
                          <a:noFill/>
                        </a:ln>
                        <a:solidFill>
                          <a:srgbClr val="3C4043"/>
                        </a:solidFill>
                        <a:effectLst/>
                        <a:latin typeface="Cambria Math" panose="02040503050406030204" pitchFamily="18" charset="0"/>
                        <a:ea typeface="Roboto Mono" panose="020F0502020204030204" pitchFamily="49" charset="0"/>
                        <a:cs typeface="Times New Roman" panose="02020603050405020304" pitchFamily="18" charset="0"/>
                      </a:rPr>
                      <m:t>𝟑𝟐</m:t>
                    </m:r>
                    <m:r>
                      <a:rPr kumimoji="0" lang="zh-CN" altLang="zh-CN" sz="1100" b="1" i="1" strike="noStrike" cap="none" normalizeH="0" baseline="0" dirty="0" smtClean="0">
                        <a:ln>
                          <a:noFill/>
                        </a:ln>
                        <a:solidFill>
                          <a:srgbClr val="3C4043"/>
                        </a:solidFill>
                        <a:effectLst/>
                        <a:latin typeface="Cambria Math" panose="02040503050406030204" pitchFamily="18" charset="0"/>
                        <a:ea typeface="Roboto Mono" panose="020F0502020204030204" pitchFamily="49" charset="0"/>
                        <a:cs typeface="Times New Roman" panose="02020603050405020304" pitchFamily="18" charset="0"/>
                      </a:rPr>
                      <m:t>)</m:t>
                    </m:r>
                  </m:oMath>
                </a14:m>
                <a:r>
                  <a:rPr lang="en-US" altLang="zh-CN" sz="1100" b="1" dirty="0"/>
                  <a:t> </a:t>
                </a:r>
                <a:endParaRPr lang="zh-CN" altLang="en-US" sz="1100" dirty="0"/>
              </a:p>
            </p:txBody>
          </p:sp>
        </mc:Choice>
        <mc:Fallback xmlns="">
          <p:sp>
            <p:nvSpPr>
              <p:cNvPr id="12" name="文本框 11">
                <a:extLst>
                  <a:ext uri="{FF2B5EF4-FFF2-40B4-BE49-F238E27FC236}">
                    <a16:creationId xmlns:a16="http://schemas.microsoft.com/office/drawing/2014/main" id="{8C2E24A1-B46E-EBCA-9A8E-8899A6FBE393}"/>
                  </a:ext>
                </a:extLst>
              </p:cNvPr>
              <p:cNvSpPr txBox="1">
                <a:spLocks noRot="1" noChangeAspect="1" noMove="1" noResize="1" noEditPoints="1" noAdjustHandles="1" noChangeArrowheads="1" noChangeShapeType="1" noTextEdit="1"/>
              </p:cNvSpPr>
              <p:nvPr/>
            </p:nvSpPr>
            <p:spPr>
              <a:xfrm>
                <a:off x="5911273" y="1504031"/>
                <a:ext cx="6099810" cy="261610"/>
              </a:xfrm>
              <a:prstGeom prst="rect">
                <a:avLst/>
              </a:prstGeom>
              <a:blipFill>
                <a:blip r:embed="rId4"/>
                <a:stretch>
                  <a:fillRect b="-2326"/>
                </a:stretch>
              </a:blipFill>
            </p:spPr>
            <p:txBody>
              <a:bodyPr/>
              <a:lstStyle/>
              <a:p>
                <a:r>
                  <a:rPr lang="zh-CN" altLang="en-US">
                    <a:noFill/>
                  </a:rPr>
                  <a:t> </a:t>
                </a:r>
              </a:p>
            </p:txBody>
          </p:sp>
        </mc:Fallback>
      </mc:AlternateContent>
      <p:sp>
        <p:nvSpPr>
          <p:cNvPr id="17" name="椭圆 16">
            <a:extLst>
              <a:ext uri="{FF2B5EF4-FFF2-40B4-BE49-F238E27FC236}">
                <a16:creationId xmlns:a16="http://schemas.microsoft.com/office/drawing/2014/main" id="{2B311A32-BFB0-EC06-F1B0-C0E737C8CFCF}"/>
              </a:ext>
            </a:extLst>
          </p:cNvPr>
          <p:cNvSpPr/>
          <p:nvPr/>
        </p:nvSpPr>
        <p:spPr>
          <a:xfrm>
            <a:off x="5951220" y="1492160"/>
            <a:ext cx="914400" cy="273481"/>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E55E232E-EAFD-7CCE-36AD-96D807E5EB37}"/>
              </a:ext>
            </a:extLst>
          </p:cNvPr>
          <p:cNvSpPr/>
          <p:nvPr/>
        </p:nvSpPr>
        <p:spPr>
          <a:xfrm>
            <a:off x="3467100" y="1324949"/>
            <a:ext cx="914400" cy="273481"/>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0" name="直接箭头连接符 19">
            <a:extLst>
              <a:ext uri="{FF2B5EF4-FFF2-40B4-BE49-F238E27FC236}">
                <a16:creationId xmlns:a16="http://schemas.microsoft.com/office/drawing/2014/main" id="{DD4E639A-1086-E059-F2B1-42802E906B8B}"/>
              </a:ext>
            </a:extLst>
          </p:cNvPr>
          <p:cNvCxnSpPr>
            <a:stCxn id="17" idx="4"/>
          </p:cNvCxnSpPr>
          <p:nvPr/>
        </p:nvCxnSpPr>
        <p:spPr>
          <a:xfrm flipH="1">
            <a:off x="3250581" y="1765641"/>
            <a:ext cx="3157839" cy="63465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1" name="直接箭头连接符 20">
            <a:extLst>
              <a:ext uri="{FF2B5EF4-FFF2-40B4-BE49-F238E27FC236}">
                <a16:creationId xmlns:a16="http://schemas.microsoft.com/office/drawing/2014/main" id="{02C94BF3-EEAD-FDBD-F176-FBC11FF6A884}"/>
              </a:ext>
            </a:extLst>
          </p:cNvPr>
          <p:cNvCxnSpPr>
            <a:cxnSpLocks/>
            <a:stCxn id="18" idx="4"/>
          </p:cNvCxnSpPr>
          <p:nvPr/>
        </p:nvCxnSpPr>
        <p:spPr>
          <a:xfrm flipH="1">
            <a:off x="3250581" y="1598430"/>
            <a:ext cx="673719" cy="80187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4" name="文本框 23">
            <a:extLst>
              <a:ext uri="{FF2B5EF4-FFF2-40B4-BE49-F238E27FC236}">
                <a16:creationId xmlns:a16="http://schemas.microsoft.com/office/drawing/2014/main" id="{C1545330-3217-4769-4D5F-14A27B46DA1E}"/>
              </a:ext>
            </a:extLst>
          </p:cNvPr>
          <p:cNvSpPr txBox="1"/>
          <p:nvPr/>
        </p:nvSpPr>
        <p:spPr>
          <a:xfrm>
            <a:off x="3519649" y="2255596"/>
            <a:ext cx="3383280" cy="307777"/>
          </a:xfrm>
          <a:prstGeom prst="rect">
            <a:avLst/>
          </a:prstGeom>
          <a:noFill/>
        </p:spPr>
        <p:txBody>
          <a:bodyPr wrap="square" rtlCol="0">
            <a:spAutoFit/>
          </a:bodyPr>
          <a:lstStyle/>
          <a:p>
            <a:r>
              <a:rPr lang="en-US" altLang="zh-CN" sz="1400" dirty="0">
                <a:latin typeface="Times New Roman" panose="02020603050405020304" pitchFamily="18" charset="0"/>
                <a:cs typeface="Times New Roman" panose="02020603050405020304" pitchFamily="18" charset="0"/>
              </a:rPr>
              <a:t>Concatenate by spectral dimension</a:t>
            </a:r>
            <a:endParaRPr lang="zh-CN" altLang="en-US" sz="1400" dirty="0">
              <a:latin typeface="Times New Roman" panose="02020603050405020304" pitchFamily="18" charset="0"/>
              <a:cs typeface="Times New Roman" panose="02020603050405020304" pitchFamily="18" charset="0"/>
            </a:endParaRPr>
          </a:p>
        </p:txBody>
      </p:sp>
      <p:pic>
        <p:nvPicPr>
          <p:cNvPr id="26" name="图片 25">
            <a:extLst>
              <a:ext uri="{FF2B5EF4-FFF2-40B4-BE49-F238E27FC236}">
                <a16:creationId xmlns:a16="http://schemas.microsoft.com/office/drawing/2014/main" id="{D27106C6-318C-0D4E-C97D-C219F383D2D1}"/>
              </a:ext>
            </a:extLst>
          </p:cNvPr>
          <p:cNvPicPr>
            <a:picLocks noChangeAspect="1"/>
          </p:cNvPicPr>
          <p:nvPr/>
        </p:nvPicPr>
        <p:blipFill>
          <a:blip r:embed="rId2"/>
          <a:srcRect l="57322" t="-8" b="80738"/>
          <a:stretch/>
        </p:blipFill>
        <p:spPr>
          <a:xfrm>
            <a:off x="6677487" y="2082970"/>
            <a:ext cx="4511611" cy="2923139"/>
          </a:xfrm>
          <a:prstGeom prst="rect">
            <a:avLst/>
          </a:prstGeom>
          <a:ln>
            <a:noFill/>
          </a:ln>
          <a:effectLst>
            <a:outerShdw blurRad="292100" dist="139700" dir="2700000" algn="tl" rotWithShape="0">
              <a:srgbClr val="333333">
                <a:alpha val="65000"/>
              </a:srgbClr>
            </a:outerShdw>
          </a:effectLst>
        </p:spPr>
      </p:pic>
      <p:sp>
        <p:nvSpPr>
          <p:cNvPr id="4" name="文本框 3">
            <a:extLst>
              <a:ext uri="{FF2B5EF4-FFF2-40B4-BE49-F238E27FC236}">
                <a16:creationId xmlns:a16="http://schemas.microsoft.com/office/drawing/2014/main" id="{9B8DA519-E6F4-EDF6-BD66-8C27006A1373}"/>
              </a:ext>
            </a:extLst>
          </p:cNvPr>
          <p:cNvSpPr txBox="1"/>
          <p:nvPr/>
        </p:nvSpPr>
        <p:spPr>
          <a:xfrm>
            <a:off x="5951220" y="218461"/>
            <a:ext cx="5301674" cy="1169551"/>
          </a:xfrm>
          <a:prstGeom prst="rect">
            <a:avLst/>
          </a:prstGeom>
          <a:solidFill>
            <a:schemeClr val="bg1"/>
          </a:solidFill>
          <a:ln>
            <a:solidFill>
              <a:srgbClr val="FF0000"/>
            </a:solidFill>
          </a:ln>
        </p:spPr>
        <p:txBody>
          <a:bodyPr wrap="square" rtlCol="0">
            <a:spAutoFit/>
          </a:bodyPr>
          <a:lstStyle/>
          <a:p>
            <a:r>
              <a:rPr lang="en-US" altLang="zh-CN" sz="1400" dirty="0">
                <a:latin typeface="Arial" panose="020B0604020202020204" pitchFamily="34" charset="0"/>
                <a:cs typeface="Arial" panose="020B0604020202020204" pitchFamily="34" charset="0"/>
              </a:rPr>
              <a:t>For FGS1 spectral dimension, the official solution seems to use average 32 channel, which ranges from 0.6 </a:t>
            </a:r>
            <a:r>
              <a:rPr lang="en-US" altLang="zh-CN" sz="1400" dirty="0" err="1">
                <a:latin typeface="Arial" panose="020B0604020202020204" pitchFamily="34" charset="0"/>
                <a:cs typeface="Arial" panose="020B0604020202020204" pitchFamily="34" charset="0"/>
              </a:rPr>
              <a:t>μm</a:t>
            </a:r>
            <a:r>
              <a:rPr lang="en-US" altLang="zh-CN" sz="1400" dirty="0">
                <a:latin typeface="Arial" panose="020B0604020202020204" pitchFamily="34" charset="0"/>
                <a:cs typeface="Arial" panose="020B0604020202020204" pitchFamily="34" charset="0"/>
              </a:rPr>
              <a:t> to 0.8 </a:t>
            </a:r>
            <a:r>
              <a:rPr lang="en-US" altLang="zh-CN" sz="1400" dirty="0" err="1">
                <a:latin typeface="Arial" panose="020B0604020202020204" pitchFamily="34" charset="0"/>
                <a:cs typeface="Arial" panose="020B0604020202020204" pitchFamily="34" charset="0"/>
              </a:rPr>
              <a:t>μm</a:t>
            </a:r>
            <a:r>
              <a:rPr lang="en-US" altLang="zh-CN" sz="1400" dirty="0">
                <a:latin typeface="Arial" panose="020B0604020202020204" pitchFamily="34" charset="0"/>
                <a:cs typeface="Arial" panose="020B0604020202020204" pitchFamily="34" charset="0"/>
              </a:rPr>
              <a:t>, to match the target  wavelength i.e. 0.705 </a:t>
            </a:r>
            <a:r>
              <a:rPr lang="en-US" altLang="zh-CN" sz="1400" dirty="0" err="1">
                <a:latin typeface="Arial" panose="020B0604020202020204" pitchFamily="34" charset="0"/>
                <a:cs typeface="Arial" panose="020B0604020202020204" pitchFamily="34" charset="0"/>
              </a:rPr>
              <a:t>μm</a:t>
            </a:r>
            <a:r>
              <a:rPr lang="en-US" altLang="zh-CN" sz="1400" dirty="0">
                <a:latin typeface="Arial" panose="020B0604020202020204" pitchFamily="34" charset="0"/>
                <a:cs typeface="Arial" panose="020B0604020202020204" pitchFamily="34" charset="0"/>
              </a:rPr>
              <a:t>. This is also confusing. Check it on your own, and you may refer to comments or other people’s solution to find a better way out.</a:t>
            </a:r>
            <a:endParaRPr lang="zh-CN" altLang="en-US" sz="1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965049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7C29FD27-0EE7-62DD-0143-4B63B102193D}"/>
              </a:ext>
            </a:extLst>
          </p:cNvPr>
          <p:cNvSpPr/>
          <p:nvPr/>
        </p:nvSpPr>
        <p:spPr>
          <a:xfrm>
            <a:off x="7792975" y="6488668"/>
            <a:ext cx="4399025" cy="369332"/>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rPr>
              <a:t>© </a:t>
            </a:r>
            <a:r>
              <a:rPr lang="en-US" altLang="zh-CN" dirty="0" err="1">
                <a:latin typeface="Times New Roman" panose="02020603050405020304" pitchFamily="18" charset="0"/>
                <a:cs typeface="Times New Roman" panose="02020603050405020304" pitchFamily="18" charset="0"/>
              </a:rPr>
              <a:t>kaggle</a:t>
            </a:r>
            <a:r>
              <a:rPr lang="zh-CN" altLang="en-US" dirty="0">
                <a:latin typeface="Times New Roman" panose="02020603050405020304" pitchFamily="18" charset="0"/>
                <a:cs typeface="Times New Roman" panose="02020603050405020304" pitchFamily="18" charset="0"/>
              </a:rPr>
              <a:t>君</a:t>
            </a:r>
            <a:r>
              <a:rPr lang="en-US" altLang="zh-CN" dirty="0">
                <a:latin typeface="Times New Roman" panose="02020603050405020304" pitchFamily="18" charset="0"/>
                <a:cs typeface="Times New Roman" panose="02020603050405020304" pitchFamily="18" charset="0"/>
              </a:rPr>
              <a:t>-</a:t>
            </a:r>
            <a:r>
              <a:rPr lang="en-US" altLang="zh-CN" dirty="0" err="1">
                <a:latin typeface="Times New Roman" panose="02020603050405020304" pitchFamily="18" charset="0"/>
                <a:cs typeface="Times New Roman" panose="02020603050405020304" pitchFamily="18" charset="0"/>
              </a:rPr>
              <a:t>sakura</a:t>
            </a:r>
            <a:r>
              <a:rPr lang="en-US" altLang="zh-CN" dirty="0">
                <a:latin typeface="Times New Roman" panose="02020603050405020304" pitchFamily="18" charset="0"/>
                <a:cs typeface="Times New Roman" panose="02020603050405020304" pitchFamily="18" charset="0"/>
              </a:rPr>
              <a:t>, 2024. All rights reserved.</a:t>
            </a:r>
            <a:endParaRPr lang="zh-CN" altLang="en-US" dirty="0">
              <a:latin typeface="Times New Roman" panose="02020603050405020304" pitchFamily="18" charset="0"/>
              <a:cs typeface="Times New Roman" panose="02020603050405020304" pitchFamily="18" charset="0"/>
            </a:endParaRPr>
          </a:p>
        </p:txBody>
      </p:sp>
      <p:sp>
        <p:nvSpPr>
          <p:cNvPr id="3" name="文本框 2">
            <a:extLst>
              <a:ext uri="{FF2B5EF4-FFF2-40B4-BE49-F238E27FC236}">
                <a16:creationId xmlns:a16="http://schemas.microsoft.com/office/drawing/2014/main" id="{9E80646F-7E8F-0A15-71DF-C266F08E2CEC}"/>
              </a:ext>
            </a:extLst>
          </p:cNvPr>
          <p:cNvSpPr txBox="1"/>
          <p:nvPr/>
        </p:nvSpPr>
        <p:spPr>
          <a:xfrm>
            <a:off x="271952" y="449294"/>
            <a:ext cx="9259975" cy="707886"/>
          </a:xfrm>
          <a:prstGeom prst="rect">
            <a:avLst/>
          </a:prstGeom>
          <a:noFill/>
        </p:spPr>
        <p:txBody>
          <a:bodyPr wrap="square" rtlCol="0">
            <a:spAutoFit/>
          </a:bodyPr>
          <a:lstStyle/>
          <a:p>
            <a:r>
              <a:rPr lang="en-US" altLang="zh-CN" sz="4000" b="1" dirty="0">
                <a:latin typeface="Times New Roman" panose="02020603050405020304" pitchFamily="18" charset="0"/>
                <a:cs typeface="Times New Roman" panose="02020603050405020304" pitchFamily="18" charset="0"/>
              </a:rPr>
              <a:t>Fundamentals of Transits</a:t>
            </a:r>
          </a:p>
        </p:txBody>
      </p:sp>
      <p:pic>
        <p:nvPicPr>
          <p:cNvPr id="4" name="Picture 2" descr="File:Theoretical Transiting Exoplanet Light Curv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12050" y="1080980"/>
            <a:ext cx="4031590" cy="408308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5" name="矩形 4"/>
          <p:cNvSpPr/>
          <p:nvPr/>
        </p:nvSpPr>
        <p:spPr>
          <a:xfrm>
            <a:off x="6859039" y="5333345"/>
            <a:ext cx="5332961" cy="1077218"/>
          </a:xfrm>
          <a:prstGeom prst="rect">
            <a:avLst/>
          </a:prstGeom>
        </p:spPr>
        <p:txBody>
          <a:bodyPr wrap="square">
            <a:spAutoFit/>
          </a:bodyPr>
          <a:lstStyle/>
          <a:p>
            <a:r>
              <a:rPr lang="en-US" altLang="zh-CN" sz="1600" b="1" i="0" dirty="0">
                <a:solidFill>
                  <a:srgbClr val="202122"/>
                </a:solidFill>
                <a:effectLst/>
                <a:latin typeface="Arial" panose="020B0604020202020204" pitchFamily="34" charset="0"/>
              </a:rPr>
              <a:t>Theoretical transiting exoplanet light curve. </a:t>
            </a:r>
            <a:r>
              <a:rPr lang="en-US" altLang="zh-CN" sz="1600" i="0" dirty="0">
                <a:solidFill>
                  <a:srgbClr val="202122"/>
                </a:solidFill>
                <a:effectLst/>
                <a:latin typeface="Arial" panose="020B0604020202020204" pitchFamily="34" charset="0"/>
              </a:rPr>
              <a:t>This image shows the transit depth (δ), transit duration (T), and ingress/egress duration (τ) of a transiting exoplanet relative to the position that the exoplanet is to the star.</a:t>
            </a:r>
            <a:endParaRPr lang="zh-CN" altLang="en-US" sz="1600" dirty="0"/>
          </a:p>
        </p:txBody>
      </p:sp>
      <mc:AlternateContent xmlns:mc="http://schemas.openxmlformats.org/markup-compatibility/2006">
        <mc:Choice xmlns:a14="http://schemas.microsoft.com/office/drawing/2010/main" Requires="a14">
          <p:sp>
            <p:nvSpPr>
              <p:cNvPr id="7" name="Rectangle 2"/>
              <p:cNvSpPr>
                <a:spLocks noChangeArrowheads="1"/>
              </p:cNvSpPr>
              <p:nvPr/>
            </p:nvSpPr>
            <p:spPr bwMode="auto">
              <a:xfrm>
                <a:off x="271952" y="1376259"/>
                <a:ext cx="6433648" cy="2052741"/>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lvl="0" indent="-342900" eaLnBrk="0" fontAlgn="base" hangingPunct="0">
                  <a:spcBef>
                    <a:spcPct val="0"/>
                  </a:spcBef>
                  <a:spcAft>
                    <a:spcPct val="0"/>
                  </a:spcAft>
                  <a:buFont typeface="+mj-lt"/>
                  <a:buAutoNum type="arabicPeriod"/>
                </a:pPr>
                <a:r>
                  <a:rPr kumimoji="0" lang="zh-CN" altLang="zh-CN"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Flux Drop During Transit</a:t>
                </a:r>
                <a:r>
                  <a:rPr kumimoji="0" lang="zh-CN" altLang="zh-CN"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When an exoplanet passes in front of its host star (a transit event), the star's light is partially blocked. This causes a measurable decrease in the star's observed flux. The amount of flux reduction is directly related to the size of the planet relative to the star, i.e., the </a:t>
                </a:r>
                <a14:m>
                  <m:oMath xmlns:m="http://schemas.openxmlformats.org/officeDocument/2006/math">
                    <m:sSub>
                      <m:sSubPr>
                        <m:ctrlPr>
                          <a:rPr lang="en-US" altLang="zh-CN" i="1" dirty="0">
                            <a:latin typeface="Cambria Math" panose="02040503050406030204" pitchFamily="18" charset="0"/>
                            <a:ea typeface="微软雅黑" panose="020B0503020204020204" pitchFamily="34" charset="-122"/>
                          </a:rPr>
                        </m:ctrlPr>
                      </m:sSubPr>
                      <m:e>
                        <m:r>
                          <a:rPr lang="zh-CN" altLang="en-US" i="1" dirty="0">
                            <a:latin typeface="Cambria Math" panose="02040503050406030204" pitchFamily="18" charset="0"/>
                            <a:ea typeface="微软雅黑" panose="020B0503020204020204" pitchFamily="34" charset="-122"/>
                          </a:rPr>
                          <m:t>𝑟</m:t>
                        </m:r>
                      </m:e>
                      <m:sub>
                        <m:r>
                          <a:rPr lang="zh-CN" altLang="en-US" i="1" dirty="0">
                            <a:latin typeface="Cambria Math" panose="02040503050406030204" pitchFamily="18" charset="0"/>
                            <a:ea typeface="微软雅黑" panose="020B0503020204020204" pitchFamily="34" charset="-122"/>
                          </a:rPr>
                          <m:t>𝑝</m:t>
                        </m:r>
                      </m:sub>
                    </m:sSub>
                  </m:oMath>
                </a14:m>
                <a:r>
                  <a:rPr lang="en-US" altLang="zh-CN" dirty="0">
                    <a:latin typeface="微软雅黑" panose="020B0503020204020204" pitchFamily="34" charset="-122"/>
                    <a:ea typeface="微软雅黑" panose="020B0503020204020204" pitchFamily="34" charset="-122"/>
                  </a:rPr>
                  <a:t>/</a:t>
                </a:r>
                <a14:m>
                  <m:oMath xmlns:m="http://schemas.openxmlformats.org/officeDocument/2006/math">
                    <m:sSub>
                      <m:sSubPr>
                        <m:ctrlPr>
                          <a:rPr lang="en-US" altLang="zh-CN" i="1" dirty="0">
                            <a:latin typeface="Cambria Math" panose="02040503050406030204" pitchFamily="18" charset="0"/>
                            <a:ea typeface="微软雅黑" panose="020B0503020204020204" pitchFamily="34" charset="-122"/>
                          </a:rPr>
                        </m:ctrlPr>
                      </m:sSubPr>
                      <m:e>
                        <m:r>
                          <a:rPr lang="zh-CN" altLang="en-US" i="1" dirty="0">
                            <a:latin typeface="Cambria Math" panose="02040503050406030204" pitchFamily="18" charset="0"/>
                            <a:ea typeface="微软雅黑" panose="020B0503020204020204" pitchFamily="34" charset="-122"/>
                          </a:rPr>
                          <m:t>𝑟</m:t>
                        </m:r>
                      </m:e>
                      <m:sub>
                        <m:r>
                          <a:rPr lang="en-US" altLang="zh-CN" i="1" dirty="0">
                            <a:latin typeface="Cambria Math" panose="02040503050406030204" pitchFamily="18" charset="0"/>
                            <a:ea typeface="微软雅黑" panose="020B0503020204020204" pitchFamily="34" charset="-122"/>
                          </a:rPr>
                          <m:t>𝑠</m:t>
                        </m:r>
                      </m:sub>
                    </m:sSub>
                  </m:oMath>
                </a14:m>
                <a:r>
                  <a:rPr kumimoji="0" lang="en-US" altLang="zh-CN"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zh-CN" altLang="zh-CN"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ratio.</a:t>
                </a:r>
              </a:p>
              <a:p>
                <a:pPr marL="342900" lvl="0" indent="-342900" eaLnBrk="0" fontAlgn="base" hangingPunct="0">
                  <a:spcBef>
                    <a:spcPct val="0"/>
                  </a:spcBef>
                  <a:spcAft>
                    <a:spcPct val="0"/>
                  </a:spcAft>
                  <a:buFont typeface="+mj-lt"/>
                  <a:buAutoNum type="arabicPeriod"/>
                </a:pPr>
                <a:r>
                  <a:rPr kumimoji="0" lang="zh-CN" altLang="zh-CN"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Flux Reduction Equation</a:t>
                </a:r>
                <a:r>
                  <a:rPr kumimoji="0" lang="zh-CN" altLang="zh-CN"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The change in flux </a:t>
                </a:r>
                <a14:m>
                  <m:oMath xmlns:m="http://schemas.openxmlformats.org/officeDocument/2006/math">
                    <m:r>
                      <m:rPr>
                        <m:sty m:val="p"/>
                      </m:rPr>
                      <a:rPr lang="en-US" altLang="zh-CN">
                        <a:latin typeface="Cambria Math" panose="02040503050406030204" pitchFamily="18" charset="0"/>
                      </a:rPr>
                      <m:t>Δ</m:t>
                    </m:r>
                    <m:r>
                      <a:rPr lang="en-US" altLang="zh-CN" i="1">
                        <a:latin typeface="Cambria Math" panose="02040503050406030204" pitchFamily="18" charset="0"/>
                      </a:rPr>
                      <m:t>𝐹</m:t>
                    </m:r>
                  </m:oMath>
                </a14:m>
                <a:r>
                  <a:rPr kumimoji="0" lang="zh-CN" altLang="zh-CN"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during a transit can be approximated by the following equation:</a:t>
                </a:r>
                <a:r>
                  <a:rPr kumimoji="0" lang="en-US" altLang="zh-CN" sz="1800" b="0" i="0" u="none" strike="noStrike" cap="none" normalizeH="0" dirty="0">
                    <a:ln>
                      <a:noFill/>
                    </a:ln>
                    <a:solidFill>
                      <a:schemeClr val="tx1"/>
                    </a:solidFill>
                    <a:effectLst/>
                    <a:latin typeface="Times New Roman" panose="02020603050405020304" pitchFamily="18" charset="0"/>
                    <a:cs typeface="Times New Roman" panose="02020603050405020304" pitchFamily="18" charset="0"/>
                  </a:rPr>
                  <a:t> </a:t>
                </a:r>
              </a:p>
            </p:txBody>
          </p:sp>
        </mc:Choice>
        <mc:Fallback>
          <p:sp>
            <p:nvSpPr>
              <p:cNvPr id="7" name="Rectangle 2"/>
              <p:cNvSpPr>
                <a:spLocks noRot="1" noChangeAspect="1" noMove="1" noResize="1" noEditPoints="1" noAdjustHandles="1" noChangeArrowheads="1" noChangeShapeType="1" noTextEdit="1"/>
              </p:cNvSpPr>
              <p:nvPr/>
            </p:nvSpPr>
            <p:spPr bwMode="auto">
              <a:xfrm>
                <a:off x="271952" y="1376259"/>
                <a:ext cx="6433648" cy="2052741"/>
              </a:xfrm>
              <a:prstGeom prst="rect">
                <a:avLst/>
              </a:prstGeom>
              <a:blipFill>
                <a:blip r:embed="rId3"/>
                <a:stretch>
                  <a:fillRect l="-664" t="-1187" b="-4154"/>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p:cNvSpPr/>
              <p:nvPr/>
            </p:nvSpPr>
            <p:spPr>
              <a:xfrm>
                <a:off x="609600" y="4203881"/>
                <a:ext cx="6096000" cy="1243161"/>
              </a:xfrm>
              <a:prstGeom prst="rect">
                <a:avLst/>
              </a:prstGeom>
            </p:spPr>
            <p:txBody>
              <a:bodyPr>
                <a:spAutoFit/>
              </a:bodyPr>
              <a:lstStyle/>
              <a:p>
                <a:pPr lvl="0" eaLnBrk="0" fontAlgn="base" hangingPunct="0">
                  <a:spcBef>
                    <a:spcPct val="0"/>
                  </a:spcBef>
                  <a:spcAft>
                    <a:spcPct val="0"/>
                  </a:spcAft>
                </a:pPr>
                <a:r>
                  <a:rPr lang="zh-CN" altLang="zh-CN" dirty="0">
                    <a:latin typeface="Times New Roman" panose="02020603050405020304" pitchFamily="18" charset="0"/>
                    <a:cs typeface="Times New Roman" panose="02020603050405020304" pitchFamily="18" charset="0"/>
                  </a:rPr>
                  <a:t>Here, </a:t>
                </a:r>
                <a14:m>
                  <m:oMath xmlns:m="http://schemas.openxmlformats.org/officeDocument/2006/math">
                    <m:sSub>
                      <m:sSubPr>
                        <m:ctrlPr>
                          <a:rPr lang="en-US" altLang="zh-CN" i="1" dirty="0">
                            <a:latin typeface="Cambria Math" panose="02040503050406030204" pitchFamily="18" charset="0"/>
                            <a:ea typeface="微软雅黑" panose="020B0503020204020204" pitchFamily="34" charset="-122"/>
                          </a:rPr>
                        </m:ctrlPr>
                      </m:sSubPr>
                      <m:e>
                        <m:r>
                          <a:rPr lang="zh-CN" altLang="en-US" i="1" dirty="0">
                            <a:latin typeface="Cambria Math" panose="02040503050406030204" pitchFamily="18" charset="0"/>
                            <a:ea typeface="微软雅黑" panose="020B0503020204020204" pitchFamily="34" charset="-122"/>
                          </a:rPr>
                          <m:t>𝑟</m:t>
                        </m:r>
                      </m:e>
                      <m:sub>
                        <m:r>
                          <a:rPr lang="zh-CN" altLang="en-US" i="1" dirty="0">
                            <a:latin typeface="Cambria Math" panose="02040503050406030204" pitchFamily="18" charset="0"/>
                            <a:ea typeface="微软雅黑" panose="020B0503020204020204" pitchFamily="34" charset="-122"/>
                          </a:rPr>
                          <m:t>𝑝</m:t>
                        </m:r>
                      </m:sub>
                    </m:sSub>
                  </m:oMath>
                </a14:m>
                <a:r>
                  <a:rPr lang="en-US" altLang="zh-CN" dirty="0">
                    <a:latin typeface="微软雅黑" panose="020B0503020204020204" pitchFamily="34" charset="-122"/>
                    <a:ea typeface="微软雅黑" panose="020B0503020204020204" pitchFamily="34" charset="-122"/>
                  </a:rPr>
                  <a:t>/</a:t>
                </a:r>
                <a14:m>
                  <m:oMath xmlns:m="http://schemas.openxmlformats.org/officeDocument/2006/math">
                    <m:sSub>
                      <m:sSubPr>
                        <m:ctrlPr>
                          <a:rPr lang="en-US" altLang="zh-CN" i="1" dirty="0">
                            <a:latin typeface="Cambria Math" panose="02040503050406030204" pitchFamily="18" charset="0"/>
                            <a:ea typeface="微软雅黑" panose="020B0503020204020204" pitchFamily="34" charset="-122"/>
                          </a:rPr>
                        </m:ctrlPr>
                      </m:sSubPr>
                      <m:e>
                        <m:r>
                          <a:rPr lang="zh-CN" altLang="en-US" i="1" dirty="0">
                            <a:latin typeface="Cambria Math" panose="02040503050406030204" pitchFamily="18" charset="0"/>
                            <a:ea typeface="微软雅黑" panose="020B0503020204020204" pitchFamily="34" charset="-122"/>
                          </a:rPr>
                          <m:t>𝑟</m:t>
                        </m:r>
                      </m:e>
                      <m:sub>
                        <m:r>
                          <a:rPr lang="en-US" altLang="zh-CN" i="1" dirty="0">
                            <a:latin typeface="Cambria Math" panose="02040503050406030204" pitchFamily="18" charset="0"/>
                            <a:ea typeface="微软雅黑" panose="020B0503020204020204" pitchFamily="34" charset="-122"/>
                          </a:rPr>
                          <m:t>𝑠</m:t>
                        </m:r>
                      </m:sub>
                    </m:sSub>
                  </m:oMath>
                </a14:m>
                <a:r>
                  <a:rPr lang="zh-CN" altLang="zh-CN" dirty="0">
                    <a:latin typeface="Times New Roman" panose="02020603050405020304" pitchFamily="18" charset="0"/>
                    <a:cs typeface="Times New Roman" panose="02020603050405020304" pitchFamily="18" charset="0"/>
                  </a:rPr>
                  <a:t>​​ is the ratio of the planet’s radius to the star’s radius. This shows that the flux decrease is proportional to the square of this ratio. Larger planets (larger </a:t>
                </a:r>
                <a14:m>
                  <m:oMath xmlns:m="http://schemas.openxmlformats.org/officeDocument/2006/math">
                    <m:sSub>
                      <m:sSubPr>
                        <m:ctrlPr>
                          <a:rPr lang="en-US" altLang="zh-CN" i="1" dirty="0">
                            <a:latin typeface="Cambria Math" panose="02040503050406030204" pitchFamily="18" charset="0"/>
                            <a:ea typeface="微软雅黑" panose="020B0503020204020204" pitchFamily="34" charset="-122"/>
                          </a:rPr>
                        </m:ctrlPr>
                      </m:sSubPr>
                      <m:e>
                        <m:r>
                          <a:rPr lang="zh-CN" altLang="en-US" i="1" dirty="0">
                            <a:latin typeface="Cambria Math" panose="02040503050406030204" pitchFamily="18" charset="0"/>
                            <a:ea typeface="微软雅黑" panose="020B0503020204020204" pitchFamily="34" charset="-122"/>
                          </a:rPr>
                          <m:t>𝑟</m:t>
                        </m:r>
                      </m:e>
                      <m:sub>
                        <m:r>
                          <a:rPr lang="zh-CN" altLang="en-US" i="1" dirty="0">
                            <a:latin typeface="Cambria Math" panose="02040503050406030204" pitchFamily="18" charset="0"/>
                            <a:ea typeface="微软雅黑" panose="020B0503020204020204" pitchFamily="34" charset="-122"/>
                          </a:rPr>
                          <m:t>𝑝</m:t>
                        </m:r>
                      </m:sub>
                    </m:sSub>
                  </m:oMath>
                </a14:m>
                <a:r>
                  <a:rPr lang="zh-CN" altLang="zh-CN" dirty="0">
                    <a:latin typeface="Times New Roman" panose="02020603050405020304" pitchFamily="18" charset="0"/>
                    <a:cs typeface="Times New Roman" panose="02020603050405020304" pitchFamily="18" charset="0"/>
                  </a:rPr>
                  <a:t>) block more light, resulting in a greater flux drop.</a:t>
                </a:r>
              </a:p>
            </p:txBody>
          </p:sp>
        </mc:Choice>
        <mc:Fallback xmlns="">
          <p:sp>
            <p:nvSpPr>
              <p:cNvPr id="8" name="矩形 7"/>
              <p:cNvSpPr>
                <a:spLocks noRot="1" noChangeAspect="1" noMove="1" noResize="1" noEditPoints="1" noAdjustHandles="1" noChangeArrowheads="1" noChangeShapeType="1" noTextEdit="1"/>
              </p:cNvSpPr>
              <p:nvPr/>
            </p:nvSpPr>
            <p:spPr>
              <a:xfrm>
                <a:off x="609600" y="4203881"/>
                <a:ext cx="6096000" cy="1243161"/>
              </a:xfrm>
              <a:prstGeom prst="rect">
                <a:avLst/>
              </a:prstGeom>
              <a:blipFill>
                <a:blip r:embed="rId4"/>
                <a:stretch>
                  <a:fillRect l="-800" t="-2941" r="-1700" b="-6863"/>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0" name="矩形 9"/>
              <p:cNvSpPr/>
              <p:nvPr/>
            </p:nvSpPr>
            <p:spPr>
              <a:xfrm>
                <a:off x="2936536" y="3429000"/>
                <a:ext cx="1442125" cy="86292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zh-CN" i="0" smtClean="0">
                          <a:latin typeface="Cambria Math" panose="02040503050406030204" pitchFamily="18" charset="0"/>
                        </a:rPr>
                        <m:t>Δ</m:t>
                      </m:r>
                      <m:r>
                        <a:rPr lang="en-US" altLang="zh-CN" i="1">
                          <a:latin typeface="Cambria Math" panose="02040503050406030204" pitchFamily="18" charset="0"/>
                        </a:rPr>
                        <m:t>𝐹</m:t>
                      </m:r>
                      <m:r>
                        <a:rPr lang="en-US" altLang="zh-CN" i="1">
                          <a:latin typeface="Cambria Math" panose="02040503050406030204" pitchFamily="18" charset="0"/>
                        </a:rPr>
                        <m:t> ∝</m:t>
                      </m:r>
                      <m:sSup>
                        <m:sSupPr>
                          <m:ctrlPr>
                            <a:rPr lang="en-US" altLang="zh-CN" i="1">
                              <a:latin typeface="Cambria Math" panose="02040503050406030204" pitchFamily="18" charset="0"/>
                            </a:rPr>
                          </m:ctrlPr>
                        </m:sSupPr>
                        <m:e>
                          <m:d>
                            <m:dPr>
                              <m:begChr m:val=""/>
                              <m:ctrlPr>
                                <a:rPr lang="en-US" altLang="zh-CN" i="1">
                                  <a:latin typeface="Cambria Math" panose="02040503050406030204" pitchFamily="18" charset="0"/>
                                </a:rPr>
                              </m:ctrlPr>
                            </m:dPr>
                            <m:e>
                              <m:d>
                                <m:dPr>
                                  <m:endChr m:val=""/>
                                  <m:ctrlPr>
                                    <a:rPr lang="en-US" altLang="zh-CN" i="1">
                                      <a:latin typeface="Cambria Math" panose="02040503050406030204" pitchFamily="18" charset="0"/>
                                    </a:rPr>
                                  </m:ctrlPr>
                                </m:dPr>
                                <m:e>
                                  <m:f>
                                    <m:fPr>
                                      <m:ctrlPr>
                                        <a:rPr lang="en-US" altLang="zh-CN" i="1" smtClean="0">
                                          <a:latin typeface="Cambria Math" panose="02040503050406030204" pitchFamily="18" charset="0"/>
                                        </a:rPr>
                                      </m:ctrlPr>
                                    </m:fPr>
                                    <m:num>
                                      <m:sSub>
                                        <m:sSubPr>
                                          <m:ctrlPr>
                                            <a:rPr lang="en-US" altLang="zh-CN" i="1" dirty="0">
                                              <a:latin typeface="Cambria Math" panose="02040503050406030204" pitchFamily="18" charset="0"/>
                                              <a:ea typeface="微软雅黑" panose="020B0503020204020204" pitchFamily="34" charset="-122"/>
                                            </a:rPr>
                                          </m:ctrlPr>
                                        </m:sSubPr>
                                        <m:e>
                                          <m:r>
                                            <a:rPr lang="zh-CN" altLang="en-US" i="1" dirty="0">
                                              <a:latin typeface="Cambria Math" panose="02040503050406030204" pitchFamily="18" charset="0"/>
                                              <a:ea typeface="微软雅黑" panose="020B0503020204020204" pitchFamily="34" charset="-122"/>
                                            </a:rPr>
                                            <m:t>𝑟</m:t>
                                          </m:r>
                                        </m:e>
                                        <m:sub>
                                          <m:r>
                                            <a:rPr lang="zh-CN" altLang="en-US" i="1" dirty="0">
                                              <a:latin typeface="Cambria Math" panose="02040503050406030204" pitchFamily="18" charset="0"/>
                                              <a:ea typeface="微软雅黑" panose="020B0503020204020204" pitchFamily="34" charset="-122"/>
                                            </a:rPr>
                                            <m:t>𝑝</m:t>
                                          </m:r>
                                        </m:sub>
                                      </m:sSub>
                                    </m:num>
                                    <m:den>
                                      <m:sSub>
                                        <m:sSubPr>
                                          <m:ctrlPr>
                                            <a:rPr lang="en-US" altLang="zh-CN" i="1" dirty="0">
                                              <a:latin typeface="Cambria Math" panose="02040503050406030204" pitchFamily="18" charset="0"/>
                                              <a:ea typeface="微软雅黑" panose="020B0503020204020204" pitchFamily="34" charset="-122"/>
                                            </a:rPr>
                                          </m:ctrlPr>
                                        </m:sSubPr>
                                        <m:e>
                                          <m:r>
                                            <a:rPr lang="zh-CN" altLang="en-US" i="1" dirty="0">
                                              <a:latin typeface="Cambria Math" panose="02040503050406030204" pitchFamily="18" charset="0"/>
                                              <a:ea typeface="微软雅黑" panose="020B0503020204020204" pitchFamily="34" charset="-122"/>
                                            </a:rPr>
                                            <m:t>𝑟</m:t>
                                          </m:r>
                                        </m:e>
                                        <m:sub>
                                          <m:r>
                                            <a:rPr lang="en-US" altLang="zh-CN" i="1" dirty="0">
                                              <a:latin typeface="Cambria Math" panose="02040503050406030204" pitchFamily="18" charset="0"/>
                                              <a:ea typeface="微软雅黑" panose="020B0503020204020204" pitchFamily="34" charset="-122"/>
                                            </a:rPr>
                                            <m:t>𝑠</m:t>
                                          </m:r>
                                        </m:sub>
                                      </m:sSub>
                                    </m:den>
                                  </m:f>
                                </m:e>
                              </m:d>
                            </m:e>
                          </m:d>
                        </m:e>
                        <m:sup>
                          <m:r>
                            <a:rPr lang="en-US" altLang="zh-CN" i="1">
                              <a:latin typeface="Cambria Math" panose="02040503050406030204" pitchFamily="18" charset="0"/>
                            </a:rPr>
                            <m:t>2</m:t>
                          </m:r>
                        </m:sup>
                      </m:sSup>
                    </m:oMath>
                  </m:oMathPara>
                </a14:m>
                <a:endParaRPr dirty="0"/>
              </a:p>
            </p:txBody>
          </p:sp>
        </mc:Choice>
        <mc:Fallback>
          <p:sp>
            <p:nvSpPr>
              <p:cNvPr id="10" name="矩形 9"/>
              <p:cNvSpPr>
                <a:spLocks noRot="1" noChangeAspect="1" noMove="1" noResize="1" noEditPoints="1" noAdjustHandles="1" noChangeArrowheads="1" noChangeShapeType="1" noTextEdit="1"/>
              </p:cNvSpPr>
              <p:nvPr/>
            </p:nvSpPr>
            <p:spPr>
              <a:xfrm>
                <a:off x="2936536" y="3429000"/>
                <a:ext cx="1442125" cy="862929"/>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1" name="矩形 10"/>
              <p:cNvSpPr/>
              <p:nvPr/>
            </p:nvSpPr>
            <p:spPr>
              <a:xfrm>
                <a:off x="609599" y="5478339"/>
                <a:ext cx="6096000" cy="1221745"/>
              </a:xfrm>
              <a:prstGeom prst="rect">
                <a:avLst/>
              </a:prstGeom>
            </p:spPr>
            <p:txBody>
              <a:bodyPr>
                <a:spAutoFit/>
              </a:bodyPr>
              <a:lstStyle/>
              <a:p>
                <a:r>
                  <a:rPr lang="zh-CN" altLang="en-US" dirty="0">
                    <a:latin typeface="微软雅黑" panose="020B0503020204020204" pitchFamily="34" charset="-122"/>
                    <a:ea typeface="微软雅黑" panose="020B0503020204020204" pitchFamily="34" charset="-122"/>
                  </a:rPr>
                  <a:t>在系外行星的凌星过程中，恒星的光通量（</a:t>
                </a:r>
                <a:r>
                  <a:rPr lang="en-US" altLang="zh-CN" dirty="0">
                    <a:latin typeface="微软雅黑" panose="020B0503020204020204" pitchFamily="34" charset="-122"/>
                    <a:ea typeface="微软雅黑" panose="020B0503020204020204" pitchFamily="34" charset="-122"/>
                  </a:rPr>
                  <a:t>flux</a:t>
                </a:r>
                <a:r>
                  <a:rPr lang="zh-CN" altLang="en-US" dirty="0">
                    <a:latin typeface="微软雅黑" panose="020B0503020204020204" pitchFamily="34" charset="-122"/>
                    <a:ea typeface="微软雅黑" panose="020B0503020204020204" pitchFamily="34" charset="-122"/>
                  </a:rPr>
                  <a:t>）与恒星半径 </a:t>
                </a:r>
                <a14:m>
                  <m:oMath xmlns:m="http://schemas.openxmlformats.org/officeDocument/2006/math">
                    <m:sSub>
                      <m:sSubPr>
                        <m:ctrlPr>
                          <a:rPr lang="en-US" altLang="zh-CN" i="1" dirty="0">
                            <a:latin typeface="Cambria Math" panose="02040503050406030204" pitchFamily="18" charset="0"/>
                            <a:ea typeface="微软雅黑" panose="020B0503020204020204" pitchFamily="34" charset="-122"/>
                          </a:rPr>
                        </m:ctrlPr>
                      </m:sSubPr>
                      <m:e>
                        <m:r>
                          <a:rPr lang="zh-CN" altLang="en-US" i="1" dirty="0">
                            <a:latin typeface="Cambria Math" panose="02040503050406030204" pitchFamily="18" charset="0"/>
                            <a:ea typeface="微软雅黑" panose="020B0503020204020204" pitchFamily="34" charset="-122"/>
                          </a:rPr>
                          <m:t>𝑟</m:t>
                        </m:r>
                      </m:e>
                      <m:sub>
                        <m:r>
                          <a:rPr lang="en-US" altLang="zh-CN" i="1" dirty="0">
                            <a:latin typeface="Cambria Math" panose="02040503050406030204" pitchFamily="18" charset="0"/>
                            <a:ea typeface="微软雅黑" panose="020B0503020204020204" pitchFamily="34" charset="-122"/>
                          </a:rPr>
                          <m:t>𝑠</m:t>
                        </m:r>
                      </m:sub>
                    </m:sSub>
                  </m:oMath>
                </a14:m>
                <a:r>
                  <a:rPr lang="zh-CN" altLang="en-US" dirty="0">
                    <a:latin typeface="微软雅黑" panose="020B0503020204020204" pitchFamily="34" charset="-122"/>
                    <a:ea typeface="微软雅黑" panose="020B0503020204020204" pitchFamily="34" charset="-122"/>
                  </a:rPr>
                  <a:t>和行星半径 </a:t>
                </a:r>
                <a14:m>
                  <m:oMath xmlns:m="http://schemas.openxmlformats.org/officeDocument/2006/math">
                    <m:sSub>
                      <m:sSubPr>
                        <m:ctrlPr>
                          <a:rPr lang="en-US" altLang="zh-CN" i="1" dirty="0">
                            <a:latin typeface="Cambria Math" panose="02040503050406030204" pitchFamily="18" charset="0"/>
                            <a:ea typeface="微软雅黑" panose="020B0503020204020204" pitchFamily="34" charset="-122"/>
                          </a:rPr>
                        </m:ctrlPr>
                      </m:sSubPr>
                      <m:e>
                        <m:r>
                          <a:rPr lang="zh-CN" altLang="en-US" i="1" dirty="0">
                            <a:latin typeface="Cambria Math" panose="02040503050406030204" pitchFamily="18" charset="0"/>
                            <a:ea typeface="微软雅黑" panose="020B0503020204020204" pitchFamily="34" charset="-122"/>
                          </a:rPr>
                          <m:t>𝑟</m:t>
                        </m:r>
                      </m:e>
                      <m:sub>
                        <m:r>
                          <a:rPr lang="en-US" altLang="zh-CN" b="0" i="1" dirty="0" smtClean="0">
                            <a:latin typeface="Cambria Math" panose="02040503050406030204" pitchFamily="18" charset="0"/>
                            <a:ea typeface="微软雅黑" panose="020B0503020204020204" pitchFamily="34" charset="-122"/>
                          </a:rPr>
                          <m:t>𝑝</m:t>
                        </m:r>
                      </m:sub>
                    </m:sSub>
                  </m:oMath>
                </a14:m>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的比值 </a:t>
                </a:r>
                <a14:m>
                  <m:oMath xmlns:m="http://schemas.openxmlformats.org/officeDocument/2006/math">
                    <m:sSub>
                      <m:sSubPr>
                        <m:ctrlPr>
                          <a:rPr lang="en-US" altLang="zh-CN" i="1" dirty="0">
                            <a:latin typeface="Cambria Math" panose="02040503050406030204" pitchFamily="18" charset="0"/>
                            <a:ea typeface="微软雅黑" panose="020B0503020204020204" pitchFamily="34" charset="-122"/>
                          </a:rPr>
                        </m:ctrlPr>
                      </m:sSubPr>
                      <m:e>
                        <m:r>
                          <a:rPr lang="zh-CN" altLang="en-US" i="1" dirty="0">
                            <a:latin typeface="Cambria Math" panose="02040503050406030204" pitchFamily="18" charset="0"/>
                            <a:ea typeface="微软雅黑" panose="020B0503020204020204" pitchFamily="34" charset="-122"/>
                          </a:rPr>
                          <m:t>𝑟</m:t>
                        </m:r>
                      </m:e>
                      <m:sub>
                        <m:r>
                          <a:rPr lang="zh-CN" altLang="en-US" i="1" dirty="0">
                            <a:latin typeface="Cambria Math" panose="02040503050406030204" pitchFamily="18" charset="0"/>
                            <a:ea typeface="微软雅黑" panose="020B0503020204020204" pitchFamily="34" charset="-122"/>
                          </a:rPr>
                          <m:t>𝑝</m:t>
                        </m:r>
                      </m:sub>
                    </m:sSub>
                  </m:oMath>
                </a14:m>
                <a:r>
                  <a:rPr lang="en-US" altLang="zh-CN" dirty="0">
                    <a:latin typeface="微软雅黑" panose="020B0503020204020204" pitchFamily="34" charset="-122"/>
                    <a:ea typeface="微软雅黑" panose="020B0503020204020204" pitchFamily="34" charset="-122"/>
                  </a:rPr>
                  <a:t>/</a:t>
                </a:r>
                <a14:m>
                  <m:oMath xmlns:m="http://schemas.openxmlformats.org/officeDocument/2006/math">
                    <m:sSub>
                      <m:sSubPr>
                        <m:ctrlPr>
                          <a:rPr lang="en-US" altLang="zh-CN" i="1" dirty="0">
                            <a:latin typeface="Cambria Math" panose="02040503050406030204" pitchFamily="18" charset="0"/>
                            <a:ea typeface="微软雅黑" panose="020B0503020204020204" pitchFamily="34" charset="-122"/>
                          </a:rPr>
                        </m:ctrlPr>
                      </m:sSubPr>
                      <m:e>
                        <m:r>
                          <a:rPr lang="zh-CN" altLang="en-US" i="1" dirty="0">
                            <a:latin typeface="Cambria Math" panose="02040503050406030204" pitchFamily="18" charset="0"/>
                            <a:ea typeface="微软雅黑" panose="020B0503020204020204" pitchFamily="34" charset="-122"/>
                          </a:rPr>
                          <m:t>𝑟</m:t>
                        </m:r>
                      </m:e>
                      <m:sub>
                        <m:r>
                          <a:rPr lang="en-US" altLang="zh-CN" i="1" dirty="0">
                            <a:latin typeface="Cambria Math" panose="02040503050406030204" pitchFamily="18" charset="0"/>
                            <a:ea typeface="微软雅黑" panose="020B0503020204020204" pitchFamily="34" charset="-122"/>
                          </a:rPr>
                          <m:t>𝑠</m:t>
                        </m:r>
                      </m:sub>
                    </m:sSub>
                  </m:oMath>
                </a14:m>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有着直接关系。这种关系是凌星光度法中推断行星大小的重要基础。</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此处，光通量即对</a:t>
                </a:r>
                <a:r>
                  <a:rPr lang="en-US" altLang="zh-CN" dirty="0">
                    <a:latin typeface="微软雅黑" panose="020B0503020204020204" pitchFamily="34" charset="-122"/>
                    <a:ea typeface="微软雅黑" panose="020B0503020204020204" pitchFamily="34" charset="-122"/>
                  </a:rPr>
                  <a:t>y</a:t>
                </a:r>
                <a:r>
                  <a:rPr lang="zh-CN" altLang="en-US" dirty="0">
                    <a:latin typeface="微软雅黑" panose="020B0503020204020204" pitchFamily="34" charset="-122"/>
                    <a:ea typeface="微软雅黑" panose="020B0503020204020204" pitchFamily="34" charset="-122"/>
                  </a:rPr>
                  <a:t>轴（空间轴）像素值（光强）求和得到。</a:t>
                </a:r>
              </a:p>
            </p:txBody>
          </p:sp>
        </mc:Choice>
        <mc:Fallback>
          <p:sp>
            <p:nvSpPr>
              <p:cNvPr id="11" name="矩形 10"/>
              <p:cNvSpPr>
                <a:spLocks noRot="1" noChangeAspect="1" noMove="1" noResize="1" noEditPoints="1" noAdjustHandles="1" noChangeArrowheads="1" noChangeShapeType="1" noTextEdit="1"/>
              </p:cNvSpPr>
              <p:nvPr/>
            </p:nvSpPr>
            <p:spPr>
              <a:xfrm>
                <a:off x="609599" y="5478339"/>
                <a:ext cx="6096000" cy="1221745"/>
              </a:xfrm>
              <a:prstGeom prst="rect">
                <a:avLst/>
              </a:prstGeom>
              <a:blipFill>
                <a:blip r:embed="rId6"/>
                <a:stretch>
                  <a:fillRect l="-800" t="-3000" r="-3300" b="-7500"/>
                </a:stretch>
              </a:blipFill>
            </p:spPr>
            <p:txBody>
              <a:bodyPr/>
              <a:lstStyle/>
              <a:p>
                <a:r>
                  <a:rPr lang="zh-CN" altLang="en-US">
                    <a:noFill/>
                  </a:rPr>
                  <a:t> </a:t>
                </a:r>
              </a:p>
            </p:txBody>
          </p:sp>
        </mc:Fallback>
      </mc:AlternateContent>
      <p:sp>
        <p:nvSpPr>
          <p:cNvPr id="6" name="文本框 5">
            <a:extLst>
              <a:ext uri="{FF2B5EF4-FFF2-40B4-BE49-F238E27FC236}">
                <a16:creationId xmlns:a16="http://schemas.microsoft.com/office/drawing/2014/main" id="{F0B567B0-15D0-49DB-6FAA-9271C46CD19F}"/>
              </a:ext>
            </a:extLst>
          </p:cNvPr>
          <p:cNvSpPr txBox="1"/>
          <p:nvPr/>
        </p:nvSpPr>
        <p:spPr>
          <a:xfrm>
            <a:off x="370084" y="1101880"/>
            <a:ext cx="3749964" cy="307777"/>
          </a:xfrm>
          <a:prstGeom prst="rect">
            <a:avLst/>
          </a:prstGeom>
          <a:solidFill>
            <a:schemeClr val="bg1"/>
          </a:solidFill>
          <a:ln>
            <a:solidFill>
              <a:srgbClr val="FF0000"/>
            </a:solidFill>
          </a:ln>
        </p:spPr>
        <p:txBody>
          <a:bodyPr wrap="square" rtlCol="0">
            <a:spAutoFit/>
          </a:bodyPr>
          <a:lstStyle/>
          <a:p>
            <a:r>
              <a:rPr lang="en-US" altLang="zh-CN" sz="1400" dirty="0">
                <a:latin typeface="Arial" panose="020B0604020202020204" pitchFamily="34" charset="0"/>
                <a:cs typeface="Arial" panose="020B0604020202020204" pitchFamily="34" charset="0"/>
              </a:rPr>
              <a:t>Following are astrophysics theorem only.</a:t>
            </a:r>
            <a:endParaRPr lang="zh-CN" altLang="en-US" sz="1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36818762"/>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860</TotalTime>
  <Words>2805</Words>
  <Application>Microsoft Office PowerPoint</Application>
  <PresentationFormat>宽屏</PresentationFormat>
  <Paragraphs>220</Paragraphs>
  <Slides>34</Slides>
  <Notes>3</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34</vt:i4>
      </vt:variant>
    </vt:vector>
  </HeadingPairs>
  <TitlesOfParts>
    <vt:vector size="42" baseType="lpstr">
      <vt:lpstr>等线</vt:lpstr>
      <vt:lpstr>等线 Light</vt:lpstr>
      <vt:lpstr>微软雅黑</vt:lpstr>
      <vt:lpstr>Arial</vt:lpstr>
      <vt:lpstr>Cambria Math</vt:lpstr>
      <vt:lpstr>Times New Roman</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振源 陈</dc:creator>
  <cp:lastModifiedBy>振源 陈</cp:lastModifiedBy>
  <cp:revision>110</cp:revision>
  <dcterms:created xsi:type="dcterms:W3CDTF">2024-10-09T02:58:01Z</dcterms:created>
  <dcterms:modified xsi:type="dcterms:W3CDTF">2024-10-10T12:14:41Z</dcterms:modified>
</cp:coreProperties>
</file>